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6" r:id="rId4"/>
  </p:sldMasterIdLst>
  <p:notesMasterIdLst>
    <p:notesMasterId r:id="rId89"/>
  </p:notesMasterIdLst>
  <p:handoutMasterIdLst>
    <p:handoutMasterId r:id="rId90"/>
  </p:handoutMasterIdLst>
  <p:sldIdLst>
    <p:sldId id="709" r:id="rId5"/>
    <p:sldId id="415" r:id="rId6"/>
    <p:sldId id="775" r:id="rId7"/>
    <p:sldId id="713" r:id="rId8"/>
    <p:sldId id="461" r:id="rId9"/>
    <p:sldId id="729" r:id="rId10"/>
    <p:sldId id="570" r:id="rId11"/>
    <p:sldId id="572" r:id="rId12"/>
    <p:sldId id="730" r:id="rId13"/>
    <p:sldId id="578" r:id="rId14"/>
    <p:sldId id="579" r:id="rId15"/>
    <p:sldId id="580" r:id="rId16"/>
    <p:sldId id="581" r:id="rId17"/>
    <p:sldId id="582" r:id="rId18"/>
    <p:sldId id="583" r:id="rId19"/>
    <p:sldId id="606" r:id="rId20"/>
    <p:sldId id="726" r:id="rId21"/>
    <p:sldId id="782" r:id="rId22"/>
    <p:sldId id="783" r:id="rId23"/>
    <p:sldId id="584" r:id="rId24"/>
    <p:sldId id="727" r:id="rId25"/>
    <p:sldId id="787" r:id="rId26"/>
    <p:sldId id="784" r:id="rId27"/>
    <p:sldId id="785" r:id="rId28"/>
    <p:sldId id="786" r:id="rId29"/>
    <p:sldId id="585" r:id="rId30"/>
    <p:sldId id="698" r:id="rId31"/>
    <p:sldId id="574" r:id="rId32"/>
    <p:sldId id="759" r:id="rId33"/>
    <p:sldId id="699" r:id="rId34"/>
    <p:sldId id="762" r:id="rId35"/>
    <p:sldId id="701" r:id="rId36"/>
    <p:sldId id="761" r:id="rId37"/>
    <p:sldId id="702" r:id="rId38"/>
    <p:sldId id="655" r:id="rId39"/>
    <p:sldId id="772" r:id="rId40"/>
    <p:sldId id="614" r:id="rId41"/>
    <p:sldId id="773" r:id="rId42"/>
    <p:sldId id="657" r:id="rId43"/>
    <p:sldId id="659" r:id="rId44"/>
    <p:sldId id="718" r:id="rId45"/>
    <p:sldId id="757" r:id="rId46"/>
    <p:sldId id="738" r:id="rId47"/>
    <p:sldId id="645" r:id="rId48"/>
    <p:sldId id="644" r:id="rId49"/>
    <p:sldId id="623" r:id="rId50"/>
    <p:sldId id="630" r:id="rId51"/>
    <p:sldId id="633" r:id="rId52"/>
    <p:sldId id="632" r:id="rId53"/>
    <p:sldId id="643" r:id="rId54"/>
    <p:sldId id="634" r:id="rId55"/>
    <p:sldId id="628" r:id="rId56"/>
    <p:sldId id="714" r:id="rId57"/>
    <p:sldId id="629" r:id="rId58"/>
    <p:sldId id="638" r:id="rId59"/>
    <p:sldId id="649" r:id="rId60"/>
    <p:sldId id="742" r:id="rId61"/>
    <p:sldId id="770" r:id="rId62"/>
    <p:sldId id="752" r:id="rId63"/>
    <p:sldId id="780" r:id="rId64"/>
    <p:sldId id="767" r:id="rId65"/>
    <p:sldId id="768" r:id="rId66"/>
    <p:sldId id="610" r:id="rId67"/>
    <p:sldId id="627" r:id="rId68"/>
    <p:sldId id="640" r:id="rId69"/>
    <p:sldId id="734" r:id="rId70"/>
    <p:sldId id="611" r:id="rId71"/>
    <p:sldId id="642" r:id="rId72"/>
    <p:sldId id="626" r:id="rId73"/>
    <p:sldId id="700" r:id="rId74"/>
    <p:sldId id="612" r:id="rId75"/>
    <p:sldId id="736" r:id="rId76"/>
    <p:sldId id="735" r:id="rId77"/>
    <p:sldId id="625" r:id="rId78"/>
    <p:sldId id="689" r:id="rId79"/>
    <p:sldId id="781" r:id="rId80"/>
    <p:sldId id="776" r:id="rId81"/>
    <p:sldId id="747" r:id="rId82"/>
    <p:sldId id="748" r:id="rId83"/>
    <p:sldId id="749" r:id="rId84"/>
    <p:sldId id="693" r:id="rId85"/>
    <p:sldId id="704" r:id="rId86"/>
    <p:sldId id="755" r:id="rId87"/>
    <p:sldId id="681" r:id="rId8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709"/>
            <p14:sldId id="415"/>
            <p14:sldId id="775"/>
            <p14:sldId id="713"/>
            <p14:sldId id="461"/>
            <p14:sldId id="729"/>
            <p14:sldId id="570"/>
            <p14:sldId id="572"/>
            <p14:sldId id="730"/>
            <p14:sldId id="578"/>
            <p14:sldId id="579"/>
            <p14:sldId id="580"/>
            <p14:sldId id="581"/>
            <p14:sldId id="582"/>
            <p14:sldId id="583"/>
            <p14:sldId id="606"/>
            <p14:sldId id="726"/>
            <p14:sldId id="782"/>
            <p14:sldId id="783"/>
            <p14:sldId id="584"/>
            <p14:sldId id="727"/>
            <p14:sldId id="787"/>
            <p14:sldId id="784"/>
            <p14:sldId id="785"/>
            <p14:sldId id="786"/>
            <p14:sldId id="585"/>
            <p14:sldId id="698"/>
            <p14:sldId id="574"/>
            <p14:sldId id="759"/>
            <p14:sldId id="699"/>
            <p14:sldId id="762"/>
            <p14:sldId id="701"/>
            <p14:sldId id="761"/>
            <p14:sldId id="702"/>
            <p14:sldId id="655"/>
            <p14:sldId id="772"/>
            <p14:sldId id="614"/>
            <p14:sldId id="773"/>
            <p14:sldId id="657"/>
            <p14:sldId id="659"/>
            <p14:sldId id="718"/>
            <p14:sldId id="757"/>
            <p14:sldId id="738"/>
            <p14:sldId id="645"/>
            <p14:sldId id="644"/>
            <p14:sldId id="623"/>
            <p14:sldId id="630"/>
            <p14:sldId id="633"/>
            <p14:sldId id="632"/>
            <p14:sldId id="643"/>
            <p14:sldId id="634"/>
            <p14:sldId id="628"/>
            <p14:sldId id="714"/>
            <p14:sldId id="629"/>
            <p14:sldId id="638"/>
            <p14:sldId id="649"/>
            <p14:sldId id="742"/>
            <p14:sldId id="770"/>
            <p14:sldId id="752"/>
            <p14:sldId id="780"/>
            <p14:sldId id="767"/>
            <p14:sldId id="768"/>
            <p14:sldId id="610"/>
            <p14:sldId id="627"/>
            <p14:sldId id="640"/>
            <p14:sldId id="734"/>
            <p14:sldId id="611"/>
            <p14:sldId id="642"/>
            <p14:sldId id="626"/>
            <p14:sldId id="700"/>
            <p14:sldId id="612"/>
            <p14:sldId id="736"/>
            <p14:sldId id="735"/>
            <p14:sldId id="625"/>
            <p14:sldId id="689"/>
            <p14:sldId id="781"/>
            <p14:sldId id="776"/>
            <p14:sldId id="747"/>
            <p14:sldId id="748"/>
            <p14:sldId id="749"/>
            <p14:sldId id="693"/>
            <p14:sldId id="704"/>
            <p14:sldId id="755"/>
            <p14:sldId id="681"/>
          </p14:sldIdLst>
        </p14:section>
      </p14:sectionLst>
    </p:ext>
    <p:ext uri="{EFAFB233-063F-42B5-8137-9DF3F51BA10A}">
      <p15:sldGuideLst xmlns:p15="http://schemas.microsoft.com/office/powerpoint/2012/main">
        <p15:guide id="1" orient="horz" pos="1032" userDrawn="1">
          <p15:clr>
            <a:srgbClr val="A4A3A4"/>
          </p15:clr>
        </p15:guide>
        <p15:guide id="2" pos="32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131"/>
    <a:srgbClr val="95CECB"/>
    <a:srgbClr val="8DC63F"/>
    <a:srgbClr val="FFB900"/>
    <a:srgbClr val="FFC000"/>
    <a:srgbClr val="FFFF8F"/>
    <a:srgbClr val="F2C812"/>
    <a:srgbClr val="505050"/>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863CF-C569-4E26-8422-CEAF6A2A4A7F}" v="6" dt="2020-06-24T21:35:34.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5233" autoAdjust="0"/>
  </p:normalViewPr>
  <p:slideViewPr>
    <p:cSldViewPr snapToGrid="0">
      <p:cViewPr varScale="1">
        <p:scale>
          <a:sx n="88" d="100"/>
          <a:sy n="88" d="100"/>
        </p:scale>
        <p:origin x="1764" y="90"/>
      </p:cViewPr>
      <p:guideLst>
        <p:guide orient="horz" pos="1032"/>
        <p:guide pos="3288"/>
      </p:guideLst>
    </p:cSldViewPr>
  </p:slideViewPr>
  <p:outlineViewPr>
    <p:cViewPr>
      <p:scale>
        <a:sx n="33" d="100"/>
        <a:sy n="33" d="100"/>
      </p:scale>
      <p:origin x="0" y="-5010"/>
    </p:cViewPr>
  </p:outlineViewPr>
  <p:notesTextViewPr>
    <p:cViewPr>
      <p:scale>
        <a:sx n="3" d="2"/>
        <a:sy n="3" d="2"/>
      </p:scale>
      <p:origin x="0" y="0"/>
    </p:cViewPr>
  </p:notesTextViewPr>
  <p:sorterViewPr>
    <p:cViewPr>
      <p:scale>
        <a:sx n="50" d="100"/>
        <a:sy n="50" d="100"/>
      </p:scale>
      <p:origin x="0" y="-2112"/>
    </p:cViewPr>
  </p:sorterViewPr>
  <p:notesViewPr>
    <p:cSldViewPr snapToGrid="0">
      <p:cViewPr varScale="1">
        <p:scale>
          <a:sx n="64" d="100"/>
          <a:sy n="64" d="100"/>
        </p:scale>
        <p:origin x="1896"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rPr>
            <a:t>Iconic memory </a:t>
          </a:r>
        </a:p>
      </dgm:t>
    </dgm:pt>
    <dgm:pt modelId="{F32F799F-60E6-4A5D-8CE6-13137F8EE340}" type="parTrans" cxnId="{655DA97C-E89E-4400-81E2-3EEF647EA2BE}">
      <dgm:prSet/>
      <dgm:spPr/>
      <dgm:t>
        <a:bodyPr/>
        <a:lstStyle/>
        <a:p>
          <a:endParaRPr lang="en-US">
            <a:solidFill>
              <a:schemeClr val="bg1"/>
            </a:solidFill>
          </a:endParaRPr>
        </a:p>
      </dgm:t>
    </dgm:pt>
    <dgm:pt modelId="{B719CD39-6D6B-496C-9644-06138AC938CC}" type="sibTrans" cxnId="{655DA97C-E89E-4400-81E2-3EEF647EA2BE}">
      <dgm:prSet/>
      <dgm:spPr/>
      <dgm:t>
        <a:bodyPr/>
        <a:lstStyle/>
        <a:p>
          <a:endParaRPr lang="en-US">
            <a:solidFill>
              <a:schemeClr val="bg1"/>
            </a:solidFill>
          </a:endParaRPr>
        </a:p>
      </dgm:t>
    </dgm:pt>
    <dgm:pt modelId="{36D5B057-9477-4182-833E-267EE6A681A7}">
      <dgm:prSet phldrT="[Text]" custT="1"/>
      <dgm:spPr/>
      <dgm:t>
        <a:bodyPr/>
        <a:lstStyle/>
        <a:p>
          <a:r>
            <a:rPr lang="en-US" sz="2800" dirty="0">
              <a:solidFill>
                <a:schemeClr val="bg1"/>
              </a:solidFill>
            </a:rPr>
            <a:t>Short Term memory </a:t>
          </a:r>
        </a:p>
      </dgm:t>
    </dgm:pt>
    <dgm:pt modelId="{7290BA36-D0CE-4F41-9475-605AB5124E82}" type="parTrans" cxnId="{A9F7CAB6-4EA5-4D53-92C6-38E9F75181CC}">
      <dgm:prSet/>
      <dgm:spPr/>
      <dgm:t>
        <a:bodyPr/>
        <a:lstStyle/>
        <a:p>
          <a:endParaRPr lang="en-US">
            <a:solidFill>
              <a:schemeClr val="bg1"/>
            </a:solidFill>
          </a:endParaRPr>
        </a:p>
      </dgm:t>
    </dgm:pt>
    <dgm:pt modelId="{43B2EC78-C62B-4829-A882-AEE4C9932231}" type="sibTrans" cxnId="{A9F7CAB6-4EA5-4D53-92C6-38E9F75181CC}">
      <dgm:prSet/>
      <dgm:spPr/>
      <dgm:t>
        <a:bodyPr/>
        <a:lstStyle/>
        <a:p>
          <a:endParaRPr lang="en-US">
            <a:solidFill>
              <a:schemeClr val="bg1"/>
            </a:solidFill>
          </a:endParaRPr>
        </a:p>
      </dgm:t>
    </dgm:pt>
    <dgm:pt modelId="{089E0FF1-6353-42CC-98C4-CB3028267441}">
      <dgm:prSet phldrT="[Text]" custT="1"/>
      <dgm:spPr/>
      <dgm:t>
        <a:bodyPr/>
        <a:lstStyle/>
        <a:p>
          <a:r>
            <a:rPr lang="en-US" sz="1600" dirty="0">
              <a:solidFill>
                <a:schemeClr val="bg1"/>
              </a:solidFill>
            </a:rPr>
            <a:t>Long Term</a:t>
          </a:r>
        </a:p>
        <a:p>
          <a:r>
            <a:rPr lang="en-US" sz="1600" dirty="0">
              <a:solidFill>
                <a:schemeClr val="bg1"/>
              </a:solidFill>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solidFill>
              <a:schemeClr val="bg1"/>
            </a:solidFill>
          </a:endParaRPr>
        </a:p>
      </dgm:t>
    </dgm:pt>
    <dgm:pt modelId="{24645695-E689-4CF4-82F1-AB58B0B11984}" type="sibTrans" cxnId="{DC9144A6-7D56-430F-84A2-138D8B8EA0AB}">
      <dgm:prSet/>
      <dgm:spPr/>
      <dgm:t>
        <a:bodyPr/>
        <a:lstStyle/>
        <a:p>
          <a:endParaRPr lang="en-US">
            <a:solidFill>
              <a:schemeClr val="bg1"/>
            </a:solidFill>
          </a:endParaRPr>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A95A0922-A044-43F8-AD1A-A91C651C44DF}" type="presOf" srcId="{04353920-79E1-431D-904D-E13B8547C596}" destId="{E16809BA-5386-4B28-80F6-EF652D12C9BD}" srcOrd="1" destOrd="0" presId="urn:microsoft.com/office/officeart/2005/8/layout/pyramid3"/>
    <dgm:cxn modelId="{3DD7D332-556D-4B0C-BE4E-BBA5B82936D3}" type="presOf" srcId="{36D5B057-9477-4182-833E-267EE6A681A7}" destId="{D03535BF-1BCE-4C32-AE0E-42C81655758C}" srcOrd="1" destOrd="0" presId="urn:microsoft.com/office/officeart/2005/8/layout/pyramid3"/>
    <dgm:cxn modelId="{308AD83D-9101-4A2E-9A22-2DA28A7D69CF}" type="presOf" srcId="{36D5B057-9477-4182-833E-267EE6A681A7}" destId="{2A84FF19-90C3-4DE4-9874-87209E8E0323}" srcOrd="0"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58A2D490-C7A0-44E6-B39A-A1E0ACAA594F}" type="presOf" srcId="{089E0FF1-6353-42CC-98C4-CB3028267441}" destId="{262397CF-A49A-4A53-974A-EF89F21D257C}" srcOrd="1" destOrd="0" presId="urn:microsoft.com/office/officeart/2005/8/layout/pyramid3"/>
    <dgm:cxn modelId="{E8413E91-4F3A-4EFA-81D4-EC3A968787BB}" type="presOf" srcId="{04353920-79E1-431D-904D-E13B8547C596}" destId="{C5AC4263-AA45-44AB-A2F7-D644B8787D9C}"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AE32FECC-BC12-446E-8FC0-4B0BBA946F50}" type="presOf" srcId="{27450DCE-8EEC-4597-928C-7582CDC19BD6}" destId="{27C0DC07-6067-4469-9677-B4B0FFEE9A77}" srcOrd="0" destOrd="0" presId="urn:microsoft.com/office/officeart/2005/8/layout/pyramid3"/>
    <dgm:cxn modelId="{F628BBD9-193D-41F1-B986-3D9D0F135035}" type="presOf" srcId="{089E0FF1-6353-42CC-98C4-CB3028267441}" destId="{832B57A9-8181-44C5-89BB-AF1679F6FCAE}" srcOrd="0" destOrd="0" presId="urn:microsoft.com/office/officeart/2005/8/layout/pyramid3"/>
    <dgm:cxn modelId="{3BF54FB0-944C-442D-882C-C958EF81CFE8}" type="presParOf" srcId="{27C0DC07-6067-4469-9677-B4B0FFEE9A77}" destId="{4DD8E310-D503-4EE4-ACC8-AFEA54BF6918}" srcOrd="0" destOrd="0" presId="urn:microsoft.com/office/officeart/2005/8/layout/pyramid3"/>
    <dgm:cxn modelId="{AC84D698-C246-4F48-B05F-107FF2FCB21C}" type="presParOf" srcId="{4DD8E310-D503-4EE4-ACC8-AFEA54BF6918}" destId="{C5AC4263-AA45-44AB-A2F7-D644B8787D9C}" srcOrd="0" destOrd="0" presId="urn:microsoft.com/office/officeart/2005/8/layout/pyramid3"/>
    <dgm:cxn modelId="{9E9528B3-03E1-4450-93DC-D70C9A0B9A0F}" type="presParOf" srcId="{4DD8E310-D503-4EE4-ACC8-AFEA54BF6918}" destId="{E16809BA-5386-4B28-80F6-EF652D12C9BD}" srcOrd="1" destOrd="0" presId="urn:microsoft.com/office/officeart/2005/8/layout/pyramid3"/>
    <dgm:cxn modelId="{E999DF26-2EAC-4C01-8EA0-D1AB99C65D92}" type="presParOf" srcId="{27C0DC07-6067-4469-9677-B4B0FFEE9A77}" destId="{1CC75530-5D92-4B9D-AD09-9E31325C244D}" srcOrd="1" destOrd="0" presId="urn:microsoft.com/office/officeart/2005/8/layout/pyramid3"/>
    <dgm:cxn modelId="{81AAC2A7-B30A-4FBC-997A-F16679B48A49}" type="presParOf" srcId="{1CC75530-5D92-4B9D-AD09-9E31325C244D}" destId="{2A84FF19-90C3-4DE4-9874-87209E8E0323}" srcOrd="0" destOrd="0" presId="urn:microsoft.com/office/officeart/2005/8/layout/pyramid3"/>
    <dgm:cxn modelId="{3821351F-941F-4FA7-B178-81951352647A}" type="presParOf" srcId="{1CC75530-5D92-4B9D-AD09-9E31325C244D}" destId="{D03535BF-1BCE-4C32-AE0E-42C81655758C}" srcOrd="1" destOrd="0" presId="urn:microsoft.com/office/officeart/2005/8/layout/pyramid3"/>
    <dgm:cxn modelId="{F1107DD2-5057-4516-91A7-E3BAFB8FC49D}" type="presParOf" srcId="{27C0DC07-6067-4469-9677-B4B0FFEE9A77}" destId="{4B9AF8F2-B759-419C-AD8C-91150711D13B}" srcOrd="2" destOrd="0" presId="urn:microsoft.com/office/officeart/2005/8/layout/pyramid3"/>
    <dgm:cxn modelId="{D6549707-78F7-44B4-8408-A2895322F031}" type="presParOf" srcId="{4B9AF8F2-B759-419C-AD8C-91150711D13B}" destId="{832B57A9-8181-44C5-89BB-AF1679F6FCAE}" srcOrd="0" destOrd="0" presId="urn:microsoft.com/office/officeart/2005/8/layout/pyramid3"/>
    <dgm:cxn modelId="{504AC673-0560-46B7-B0DC-55B12F186F2E}"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a:solidFill>
          <a:srgbClr val="F2C812"/>
        </a:solidFill>
      </dgm:spPr>
      <dgm:t>
        <a:bodyPr/>
        <a:lstStyle/>
        <a:p>
          <a:r>
            <a:rPr lang="en-US" dirty="0"/>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dgm:t>
        <a:bodyPr/>
        <a:lstStyle/>
        <a:p>
          <a:r>
            <a:rPr lang="en-US" sz="2800" dirty="0">
              <a:solidFill>
                <a:schemeClr val="bg1"/>
              </a:solidFill>
            </a:rPr>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dgm:t>
        <a:bodyPr/>
        <a:lstStyle/>
        <a:p>
          <a:r>
            <a:rPr lang="en-US" sz="1600" dirty="0">
              <a:solidFill>
                <a:schemeClr val="bg1"/>
              </a:solidFill>
            </a:rPr>
            <a:t>Long Term</a:t>
          </a:r>
        </a:p>
        <a:p>
          <a:r>
            <a:rPr lang="en-US" sz="1600" dirty="0">
              <a:solidFill>
                <a:schemeClr val="bg1"/>
              </a:solidFill>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7DC03F0E-7866-4F9B-8AAC-6F93EF73A264}" type="presOf" srcId="{089E0FF1-6353-42CC-98C4-CB3028267441}" destId="{262397CF-A49A-4A53-974A-EF89F21D257C}" srcOrd="1" destOrd="0" presId="urn:microsoft.com/office/officeart/2005/8/layout/pyramid3"/>
    <dgm:cxn modelId="{F5D55D1B-51C1-47E3-9ED8-A2A977398DE2}" type="presOf" srcId="{36D5B057-9477-4182-833E-267EE6A681A7}" destId="{D03535BF-1BCE-4C32-AE0E-42C81655758C}" srcOrd="1" destOrd="0" presId="urn:microsoft.com/office/officeart/2005/8/layout/pyramid3"/>
    <dgm:cxn modelId="{03512066-ACC5-429F-8E6F-7117CABA32C7}" type="presOf" srcId="{27450DCE-8EEC-4597-928C-7582CDC19BD6}" destId="{27C0DC07-6067-4469-9677-B4B0FFEE9A77}" srcOrd="0" destOrd="0" presId="urn:microsoft.com/office/officeart/2005/8/layout/pyramid3"/>
    <dgm:cxn modelId="{BA60CA53-21C0-487E-95A1-26BB8C3DC1C2}" type="presOf" srcId="{04353920-79E1-431D-904D-E13B8547C596}" destId="{E16809BA-5386-4B28-80F6-EF652D12C9BD}" srcOrd="1"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E53B8B81-E8A3-497F-8B4B-F7C253495468}" type="presOf" srcId="{04353920-79E1-431D-904D-E13B8547C596}" destId="{C5AC4263-AA45-44AB-A2F7-D644B8787D9C}"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BCD10CE7-6249-4F25-8BC2-167A460691E4}" type="presOf" srcId="{089E0FF1-6353-42CC-98C4-CB3028267441}" destId="{832B57A9-8181-44C5-89BB-AF1679F6FCAE}" srcOrd="0" destOrd="0" presId="urn:microsoft.com/office/officeart/2005/8/layout/pyramid3"/>
    <dgm:cxn modelId="{82BE3BEE-17F6-45D8-A47D-09FF70E807DA}" type="presOf" srcId="{36D5B057-9477-4182-833E-267EE6A681A7}" destId="{2A84FF19-90C3-4DE4-9874-87209E8E0323}" srcOrd="0" destOrd="0" presId="urn:microsoft.com/office/officeart/2005/8/layout/pyramid3"/>
    <dgm:cxn modelId="{9E716EDA-C5E6-46CF-A573-8EF1DDF662F3}" type="presParOf" srcId="{27C0DC07-6067-4469-9677-B4B0FFEE9A77}" destId="{4DD8E310-D503-4EE4-ACC8-AFEA54BF6918}" srcOrd="0" destOrd="0" presId="urn:microsoft.com/office/officeart/2005/8/layout/pyramid3"/>
    <dgm:cxn modelId="{A073B797-23CE-4C90-B1AD-4CA34B5129D8}" type="presParOf" srcId="{4DD8E310-D503-4EE4-ACC8-AFEA54BF6918}" destId="{C5AC4263-AA45-44AB-A2F7-D644B8787D9C}" srcOrd="0" destOrd="0" presId="urn:microsoft.com/office/officeart/2005/8/layout/pyramid3"/>
    <dgm:cxn modelId="{F8A5248D-7DCB-41ED-B7B9-DECE20E57877}" type="presParOf" srcId="{4DD8E310-D503-4EE4-ACC8-AFEA54BF6918}" destId="{E16809BA-5386-4B28-80F6-EF652D12C9BD}" srcOrd="1" destOrd="0" presId="urn:microsoft.com/office/officeart/2005/8/layout/pyramid3"/>
    <dgm:cxn modelId="{C3DD81DE-7E43-4B45-9D96-35A026DB6589}" type="presParOf" srcId="{27C0DC07-6067-4469-9677-B4B0FFEE9A77}" destId="{1CC75530-5D92-4B9D-AD09-9E31325C244D}" srcOrd="1" destOrd="0" presId="urn:microsoft.com/office/officeart/2005/8/layout/pyramid3"/>
    <dgm:cxn modelId="{F1A9C687-4260-4BA3-962A-D7242C1A05E5}" type="presParOf" srcId="{1CC75530-5D92-4B9D-AD09-9E31325C244D}" destId="{2A84FF19-90C3-4DE4-9874-87209E8E0323}" srcOrd="0" destOrd="0" presId="urn:microsoft.com/office/officeart/2005/8/layout/pyramid3"/>
    <dgm:cxn modelId="{C6445757-825F-4F5B-828C-6B2EF6AD5586}" type="presParOf" srcId="{1CC75530-5D92-4B9D-AD09-9E31325C244D}" destId="{D03535BF-1BCE-4C32-AE0E-42C81655758C}" srcOrd="1" destOrd="0" presId="urn:microsoft.com/office/officeart/2005/8/layout/pyramid3"/>
    <dgm:cxn modelId="{A143FC03-FC4A-4818-8D73-D68791903976}" type="presParOf" srcId="{27C0DC07-6067-4469-9677-B4B0FFEE9A77}" destId="{4B9AF8F2-B759-419C-AD8C-91150711D13B}" srcOrd="2" destOrd="0" presId="urn:microsoft.com/office/officeart/2005/8/layout/pyramid3"/>
    <dgm:cxn modelId="{53569B87-76AC-40FD-A8E1-82359BCD46E4}" type="presParOf" srcId="{4B9AF8F2-B759-419C-AD8C-91150711D13B}" destId="{832B57A9-8181-44C5-89BB-AF1679F6FCAE}" srcOrd="0" destOrd="0" presId="urn:microsoft.com/office/officeart/2005/8/layout/pyramid3"/>
    <dgm:cxn modelId="{BDBA7B56-8D7F-4865-A4E2-71D164563C48}"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rPr>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a:solidFill>
          <a:srgbClr val="F2C812"/>
        </a:solidFill>
      </dgm:spPr>
      <dgm:t>
        <a:bodyPr/>
        <a:lstStyle/>
        <a:p>
          <a:r>
            <a:rPr lang="en-US" sz="2800" dirty="0"/>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dgm:t>
        <a:bodyPr/>
        <a:lstStyle/>
        <a:p>
          <a:r>
            <a:rPr lang="en-US" sz="1600" dirty="0">
              <a:solidFill>
                <a:schemeClr val="bg1"/>
              </a:solidFill>
            </a:rPr>
            <a:t>Long Term </a:t>
          </a:r>
        </a:p>
        <a:p>
          <a:r>
            <a:rPr lang="en-US" sz="1600" dirty="0">
              <a:solidFill>
                <a:schemeClr val="bg1"/>
              </a:solidFill>
            </a:rPr>
            <a:t>Memory</a:t>
          </a:r>
        </a:p>
        <a:p>
          <a:r>
            <a:rPr lang="en-US" sz="1600" dirty="0">
              <a:solidFill>
                <a:schemeClr val="bg1"/>
              </a:solidFill>
            </a:rPr>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custLinFactNeighborY="0">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B719942D-85E2-4814-B49D-BE6DC3D36C49}" type="presOf" srcId="{089E0FF1-6353-42CC-98C4-CB3028267441}" destId="{832B57A9-8181-44C5-89BB-AF1679F6FCAE}" srcOrd="0" destOrd="0" presId="urn:microsoft.com/office/officeart/2005/8/layout/pyramid3"/>
    <dgm:cxn modelId="{24C1F93B-3D80-498D-97ED-DFED075F8842}" type="presOf" srcId="{27450DCE-8EEC-4597-928C-7582CDC19BD6}" destId="{27C0DC07-6067-4469-9677-B4B0FFEE9A77}" srcOrd="0" destOrd="0" presId="urn:microsoft.com/office/officeart/2005/8/layout/pyramid3"/>
    <dgm:cxn modelId="{88FE235C-F886-487A-82FB-D9336373E2E0}" type="presOf" srcId="{36D5B057-9477-4182-833E-267EE6A681A7}" destId="{D03535BF-1BCE-4C32-AE0E-42C81655758C}" srcOrd="1" destOrd="0" presId="urn:microsoft.com/office/officeart/2005/8/layout/pyramid3"/>
    <dgm:cxn modelId="{6AC0E66E-048E-4E3D-B52F-9D291FF19DAC}" type="presOf" srcId="{36D5B057-9477-4182-833E-267EE6A681A7}" destId="{2A84FF19-90C3-4DE4-9874-87209E8E0323}" srcOrd="0"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1DEB4C9E-81F6-485E-A01C-E319E89133E1}" type="presOf" srcId="{04353920-79E1-431D-904D-E13B8547C596}" destId="{E16809BA-5386-4B28-80F6-EF652D12C9BD}" srcOrd="1"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3A8D63ED-63D0-4553-A8EB-1716AD75FCFF}" type="presOf" srcId="{089E0FF1-6353-42CC-98C4-CB3028267441}" destId="{262397CF-A49A-4A53-974A-EF89F21D257C}" srcOrd="1" destOrd="0" presId="urn:microsoft.com/office/officeart/2005/8/layout/pyramid3"/>
    <dgm:cxn modelId="{658700F1-EA34-4A47-A305-8AD7AE8B12B7}" type="presOf" srcId="{04353920-79E1-431D-904D-E13B8547C596}" destId="{C5AC4263-AA45-44AB-A2F7-D644B8787D9C}" srcOrd="0" destOrd="0" presId="urn:microsoft.com/office/officeart/2005/8/layout/pyramid3"/>
    <dgm:cxn modelId="{5815BB84-4F07-4765-B58C-1A373AE9C5BF}" type="presParOf" srcId="{27C0DC07-6067-4469-9677-B4B0FFEE9A77}" destId="{4DD8E310-D503-4EE4-ACC8-AFEA54BF6918}" srcOrd="0" destOrd="0" presId="urn:microsoft.com/office/officeart/2005/8/layout/pyramid3"/>
    <dgm:cxn modelId="{F4AB0271-A152-4351-9B50-4E68A51246DF}" type="presParOf" srcId="{4DD8E310-D503-4EE4-ACC8-AFEA54BF6918}" destId="{C5AC4263-AA45-44AB-A2F7-D644B8787D9C}" srcOrd="0" destOrd="0" presId="urn:microsoft.com/office/officeart/2005/8/layout/pyramid3"/>
    <dgm:cxn modelId="{0F66A327-7278-4F9D-8270-CF3B06F647AF}" type="presParOf" srcId="{4DD8E310-D503-4EE4-ACC8-AFEA54BF6918}" destId="{E16809BA-5386-4B28-80F6-EF652D12C9BD}" srcOrd="1" destOrd="0" presId="urn:microsoft.com/office/officeart/2005/8/layout/pyramid3"/>
    <dgm:cxn modelId="{15336EF3-B5F0-4335-B1A4-2A733265D5D6}" type="presParOf" srcId="{27C0DC07-6067-4469-9677-B4B0FFEE9A77}" destId="{1CC75530-5D92-4B9D-AD09-9E31325C244D}" srcOrd="1" destOrd="0" presId="urn:microsoft.com/office/officeart/2005/8/layout/pyramid3"/>
    <dgm:cxn modelId="{A5BD4B20-40F8-470F-B064-FA2546C288E0}" type="presParOf" srcId="{1CC75530-5D92-4B9D-AD09-9E31325C244D}" destId="{2A84FF19-90C3-4DE4-9874-87209E8E0323}" srcOrd="0" destOrd="0" presId="urn:microsoft.com/office/officeart/2005/8/layout/pyramid3"/>
    <dgm:cxn modelId="{F47CE675-28D6-4FBD-AF28-050DDB65810C}" type="presParOf" srcId="{1CC75530-5D92-4B9D-AD09-9E31325C244D}" destId="{D03535BF-1BCE-4C32-AE0E-42C81655758C}" srcOrd="1" destOrd="0" presId="urn:microsoft.com/office/officeart/2005/8/layout/pyramid3"/>
    <dgm:cxn modelId="{3BF0C33A-6C0F-47D7-AC4E-2CF71F5316DB}" type="presParOf" srcId="{27C0DC07-6067-4469-9677-B4B0FFEE9A77}" destId="{4B9AF8F2-B759-419C-AD8C-91150711D13B}" srcOrd="2" destOrd="0" presId="urn:microsoft.com/office/officeart/2005/8/layout/pyramid3"/>
    <dgm:cxn modelId="{4183E0B5-29C4-49B0-BC3A-D027F4B9E36B}" type="presParOf" srcId="{4B9AF8F2-B759-419C-AD8C-91150711D13B}" destId="{832B57A9-8181-44C5-89BB-AF1679F6FCAE}" srcOrd="0" destOrd="0" presId="urn:microsoft.com/office/officeart/2005/8/layout/pyramid3"/>
    <dgm:cxn modelId="{FD3866A2-C1CD-47D7-ADB8-D561707C62E4}"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450DCE-8EEC-4597-928C-7582CDC19BD6}" type="doc">
      <dgm:prSet loTypeId="urn:microsoft.com/office/officeart/2005/8/layout/pyramid3" loCatId="pyramid" qsTypeId="urn:microsoft.com/office/officeart/2005/8/quickstyle/simple1" qsCatId="simple" csTypeId="urn:microsoft.com/office/officeart/2005/8/colors/accent1_2" csCatId="accent1" phldr="1"/>
      <dgm:spPr/>
    </dgm:pt>
    <dgm:pt modelId="{04353920-79E1-431D-904D-E13B8547C596}">
      <dgm:prSet phldrT="[Text]"/>
      <dgm:spPr/>
      <dgm:t>
        <a:bodyPr/>
        <a:lstStyle/>
        <a:p>
          <a:r>
            <a:rPr lang="en-US" dirty="0">
              <a:solidFill>
                <a:schemeClr val="bg1"/>
              </a:solidFill>
            </a:rPr>
            <a:t>Iconic memory </a:t>
          </a:r>
        </a:p>
      </dgm:t>
    </dgm:pt>
    <dgm:pt modelId="{F32F799F-60E6-4A5D-8CE6-13137F8EE340}" type="parTrans" cxnId="{655DA97C-E89E-4400-81E2-3EEF647EA2BE}">
      <dgm:prSet/>
      <dgm:spPr/>
      <dgm:t>
        <a:bodyPr/>
        <a:lstStyle/>
        <a:p>
          <a:endParaRPr lang="en-US"/>
        </a:p>
      </dgm:t>
    </dgm:pt>
    <dgm:pt modelId="{B719CD39-6D6B-496C-9644-06138AC938CC}" type="sibTrans" cxnId="{655DA97C-E89E-4400-81E2-3EEF647EA2BE}">
      <dgm:prSet/>
      <dgm:spPr/>
      <dgm:t>
        <a:bodyPr/>
        <a:lstStyle/>
        <a:p>
          <a:endParaRPr lang="en-US"/>
        </a:p>
      </dgm:t>
    </dgm:pt>
    <dgm:pt modelId="{36D5B057-9477-4182-833E-267EE6A681A7}">
      <dgm:prSet phldrT="[Text]" custT="1"/>
      <dgm:spPr/>
      <dgm:t>
        <a:bodyPr/>
        <a:lstStyle/>
        <a:p>
          <a:r>
            <a:rPr lang="en-US" sz="2800" dirty="0">
              <a:solidFill>
                <a:schemeClr val="bg1"/>
              </a:solidFill>
            </a:rPr>
            <a:t>Short Term memory </a:t>
          </a:r>
        </a:p>
      </dgm:t>
    </dgm:pt>
    <dgm:pt modelId="{7290BA36-D0CE-4F41-9475-605AB5124E82}" type="parTrans" cxnId="{A9F7CAB6-4EA5-4D53-92C6-38E9F75181CC}">
      <dgm:prSet/>
      <dgm:spPr/>
      <dgm:t>
        <a:bodyPr/>
        <a:lstStyle/>
        <a:p>
          <a:endParaRPr lang="en-US"/>
        </a:p>
      </dgm:t>
    </dgm:pt>
    <dgm:pt modelId="{43B2EC78-C62B-4829-A882-AEE4C9932231}" type="sibTrans" cxnId="{A9F7CAB6-4EA5-4D53-92C6-38E9F75181CC}">
      <dgm:prSet/>
      <dgm:spPr/>
      <dgm:t>
        <a:bodyPr/>
        <a:lstStyle/>
        <a:p>
          <a:endParaRPr lang="en-US"/>
        </a:p>
      </dgm:t>
    </dgm:pt>
    <dgm:pt modelId="{089E0FF1-6353-42CC-98C4-CB3028267441}">
      <dgm:prSet phldrT="[Text]" custT="1"/>
      <dgm:spPr>
        <a:solidFill>
          <a:srgbClr val="F2C812"/>
        </a:solidFill>
      </dgm:spPr>
      <dgm:t>
        <a:bodyPr/>
        <a:lstStyle/>
        <a:p>
          <a:r>
            <a:rPr lang="en-US" sz="1600" b="1" dirty="0"/>
            <a:t>Long Term </a:t>
          </a:r>
        </a:p>
        <a:p>
          <a:r>
            <a:rPr lang="en-US" sz="1600" b="1" dirty="0"/>
            <a:t>Memory</a:t>
          </a:r>
        </a:p>
        <a:p>
          <a:r>
            <a:rPr lang="en-US" sz="1600" dirty="0"/>
            <a:t> </a:t>
          </a:r>
        </a:p>
      </dgm:t>
    </dgm:pt>
    <dgm:pt modelId="{609A8FE5-C56C-422C-9C24-0F9FD5B72D47}" type="parTrans" cxnId="{DC9144A6-7D56-430F-84A2-138D8B8EA0AB}">
      <dgm:prSet/>
      <dgm:spPr/>
      <dgm:t>
        <a:bodyPr/>
        <a:lstStyle/>
        <a:p>
          <a:endParaRPr lang="en-US"/>
        </a:p>
      </dgm:t>
    </dgm:pt>
    <dgm:pt modelId="{24645695-E689-4CF4-82F1-AB58B0B11984}" type="sibTrans" cxnId="{DC9144A6-7D56-430F-84A2-138D8B8EA0AB}">
      <dgm:prSet/>
      <dgm:spPr/>
      <dgm:t>
        <a:bodyPr/>
        <a:lstStyle/>
        <a:p>
          <a:endParaRPr lang="en-US"/>
        </a:p>
      </dgm:t>
    </dgm:pt>
    <dgm:pt modelId="{27C0DC07-6067-4469-9677-B4B0FFEE9A77}" type="pres">
      <dgm:prSet presAssocID="{27450DCE-8EEC-4597-928C-7582CDC19BD6}" presName="Name0" presStyleCnt="0">
        <dgm:presLayoutVars>
          <dgm:dir/>
          <dgm:animLvl val="lvl"/>
          <dgm:resizeHandles val="exact"/>
        </dgm:presLayoutVars>
      </dgm:prSet>
      <dgm:spPr/>
    </dgm:pt>
    <dgm:pt modelId="{4DD8E310-D503-4EE4-ACC8-AFEA54BF6918}" type="pres">
      <dgm:prSet presAssocID="{04353920-79E1-431D-904D-E13B8547C596}" presName="Name8" presStyleCnt="0"/>
      <dgm:spPr/>
    </dgm:pt>
    <dgm:pt modelId="{C5AC4263-AA45-44AB-A2F7-D644B8787D9C}" type="pres">
      <dgm:prSet presAssocID="{04353920-79E1-431D-904D-E13B8547C596}" presName="level" presStyleLbl="node1" presStyleIdx="0" presStyleCnt="3" custScaleY="237037">
        <dgm:presLayoutVars>
          <dgm:chMax val="1"/>
          <dgm:bulletEnabled val="1"/>
        </dgm:presLayoutVars>
      </dgm:prSet>
      <dgm:spPr/>
    </dgm:pt>
    <dgm:pt modelId="{E16809BA-5386-4B28-80F6-EF652D12C9BD}" type="pres">
      <dgm:prSet presAssocID="{04353920-79E1-431D-904D-E13B8547C596}" presName="levelTx" presStyleLbl="revTx" presStyleIdx="0" presStyleCnt="0">
        <dgm:presLayoutVars>
          <dgm:chMax val="1"/>
          <dgm:bulletEnabled val="1"/>
        </dgm:presLayoutVars>
      </dgm:prSet>
      <dgm:spPr/>
    </dgm:pt>
    <dgm:pt modelId="{1CC75530-5D92-4B9D-AD09-9E31325C244D}" type="pres">
      <dgm:prSet presAssocID="{36D5B057-9477-4182-833E-267EE6A681A7}" presName="Name8" presStyleCnt="0"/>
      <dgm:spPr/>
    </dgm:pt>
    <dgm:pt modelId="{2A84FF19-90C3-4DE4-9874-87209E8E0323}" type="pres">
      <dgm:prSet presAssocID="{36D5B057-9477-4182-833E-267EE6A681A7}" presName="level" presStyleLbl="node1" presStyleIdx="1" presStyleCnt="3">
        <dgm:presLayoutVars>
          <dgm:chMax val="1"/>
          <dgm:bulletEnabled val="1"/>
        </dgm:presLayoutVars>
      </dgm:prSet>
      <dgm:spPr/>
    </dgm:pt>
    <dgm:pt modelId="{D03535BF-1BCE-4C32-AE0E-42C81655758C}" type="pres">
      <dgm:prSet presAssocID="{36D5B057-9477-4182-833E-267EE6A681A7}" presName="levelTx" presStyleLbl="revTx" presStyleIdx="0" presStyleCnt="0">
        <dgm:presLayoutVars>
          <dgm:chMax val="1"/>
          <dgm:bulletEnabled val="1"/>
        </dgm:presLayoutVars>
      </dgm:prSet>
      <dgm:spPr/>
    </dgm:pt>
    <dgm:pt modelId="{4B9AF8F2-B759-419C-AD8C-91150711D13B}" type="pres">
      <dgm:prSet presAssocID="{089E0FF1-6353-42CC-98C4-CB3028267441}" presName="Name8" presStyleCnt="0"/>
      <dgm:spPr/>
    </dgm:pt>
    <dgm:pt modelId="{832B57A9-8181-44C5-89BB-AF1679F6FCAE}" type="pres">
      <dgm:prSet presAssocID="{089E0FF1-6353-42CC-98C4-CB3028267441}" presName="level" presStyleLbl="node1" presStyleIdx="2" presStyleCnt="3">
        <dgm:presLayoutVars>
          <dgm:chMax val="1"/>
          <dgm:bulletEnabled val="1"/>
        </dgm:presLayoutVars>
      </dgm:prSet>
      <dgm:spPr/>
    </dgm:pt>
    <dgm:pt modelId="{262397CF-A49A-4A53-974A-EF89F21D257C}" type="pres">
      <dgm:prSet presAssocID="{089E0FF1-6353-42CC-98C4-CB3028267441}" presName="levelTx" presStyleLbl="revTx" presStyleIdx="0" presStyleCnt="0">
        <dgm:presLayoutVars>
          <dgm:chMax val="1"/>
          <dgm:bulletEnabled val="1"/>
        </dgm:presLayoutVars>
      </dgm:prSet>
      <dgm:spPr/>
    </dgm:pt>
  </dgm:ptLst>
  <dgm:cxnLst>
    <dgm:cxn modelId="{98482313-CB0C-4A46-8C21-5FCC0612579A}" type="presOf" srcId="{089E0FF1-6353-42CC-98C4-CB3028267441}" destId="{262397CF-A49A-4A53-974A-EF89F21D257C}" srcOrd="1" destOrd="0" presId="urn:microsoft.com/office/officeart/2005/8/layout/pyramid3"/>
    <dgm:cxn modelId="{FA2EE015-0387-4AD6-B4D4-B232ED337A9F}" type="presOf" srcId="{27450DCE-8EEC-4597-928C-7582CDC19BD6}" destId="{27C0DC07-6067-4469-9677-B4B0FFEE9A77}" srcOrd="0" destOrd="0" presId="urn:microsoft.com/office/officeart/2005/8/layout/pyramid3"/>
    <dgm:cxn modelId="{A7132142-55EF-4681-9F81-0FC0354710C2}" type="presOf" srcId="{36D5B057-9477-4182-833E-267EE6A681A7}" destId="{D03535BF-1BCE-4C32-AE0E-42C81655758C}" srcOrd="1" destOrd="0" presId="urn:microsoft.com/office/officeart/2005/8/layout/pyramid3"/>
    <dgm:cxn modelId="{E394DF50-72E9-4780-8DBD-BE070189F9A8}" type="presOf" srcId="{04353920-79E1-431D-904D-E13B8547C596}" destId="{E16809BA-5386-4B28-80F6-EF652D12C9BD}" srcOrd="1" destOrd="0" presId="urn:microsoft.com/office/officeart/2005/8/layout/pyramid3"/>
    <dgm:cxn modelId="{655DA97C-E89E-4400-81E2-3EEF647EA2BE}" srcId="{27450DCE-8EEC-4597-928C-7582CDC19BD6}" destId="{04353920-79E1-431D-904D-E13B8547C596}" srcOrd="0" destOrd="0" parTransId="{F32F799F-60E6-4A5D-8CE6-13137F8EE340}" sibTransId="{B719CD39-6D6B-496C-9644-06138AC938CC}"/>
    <dgm:cxn modelId="{71199E93-2012-48B1-A5EF-A0BCB3DAB070}" type="presOf" srcId="{089E0FF1-6353-42CC-98C4-CB3028267441}" destId="{832B57A9-8181-44C5-89BB-AF1679F6FCAE}" srcOrd="0" destOrd="0" presId="urn:microsoft.com/office/officeart/2005/8/layout/pyramid3"/>
    <dgm:cxn modelId="{DC9144A6-7D56-430F-84A2-138D8B8EA0AB}" srcId="{27450DCE-8EEC-4597-928C-7582CDC19BD6}" destId="{089E0FF1-6353-42CC-98C4-CB3028267441}" srcOrd="2" destOrd="0" parTransId="{609A8FE5-C56C-422C-9C24-0F9FD5B72D47}" sibTransId="{24645695-E689-4CF4-82F1-AB58B0B11984}"/>
    <dgm:cxn modelId="{A9F7CAB6-4EA5-4D53-92C6-38E9F75181CC}" srcId="{27450DCE-8EEC-4597-928C-7582CDC19BD6}" destId="{36D5B057-9477-4182-833E-267EE6A681A7}" srcOrd="1" destOrd="0" parTransId="{7290BA36-D0CE-4F41-9475-605AB5124E82}" sibTransId="{43B2EC78-C62B-4829-A882-AEE4C9932231}"/>
    <dgm:cxn modelId="{09735DD4-521C-4B8C-B026-825DE361B7EB}" type="presOf" srcId="{36D5B057-9477-4182-833E-267EE6A681A7}" destId="{2A84FF19-90C3-4DE4-9874-87209E8E0323}" srcOrd="0" destOrd="0" presId="urn:microsoft.com/office/officeart/2005/8/layout/pyramid3"/>
    <dgm:cxn modelId="{9BEEA3DD-B572-43AD-8AFD-C61C47EB2D7A}" type="presOf" srcId="{04353920-79E1-431D-904D-E13B8547C596}" destId="{C5AC4263-AA45-44AB-A2F7-D644B8787D9C}" srcOrd="0" destOrd="0" presId="urn:microsoft.com/office/officeart/2005/8/layout/pyramid3"/>
    <dgm:cxn modelId="{DEBD1204-87A9-45BD-97F8-879AF640600B}" type="presParOf" srcId="{27C0DC07-6067-4469-9677-B4B0FFEE9A77}" destId="{4DD8E310-D503-4EE4-ACC8-AFEA54BF6918}" srcOrd="0" destOrd="0" presId="urn:microsoft.com/office/officeart/2005/8/layout/pyramid3"/>
    <dgm:cxn modelId="{A54429F2-A438-45AC-95C1-F4F8D880F739}" type="presParOf" srcId="{4DD8E310-D503-4EE4-ACC8-AFEA54BF6918}" destId="{C5AC4263-AA45-44AB-A2F7-D644B8787D9C}" srcOrd="0" destOrd="0" presId="urn:microsoft.com/office/officeart/2005/8/layout/pyramid3"/>
    <dgm:cxn modelId="{5EC7D1A0-EF21-427D-805B-4B7D10E0CE58}" type="presParOf" srcId="{4DD8E310-D503-4EE4-ACC8-AFEA54BF6918}" destId="{E16809BA-5386-4B28-80F6-EF652D12C9BD}" srcOrd="1" destOrd="0" presId="urn:microsoft.com/office/officeart/2005/8/layout/pyramid3"/>
    <dgm:cxn modelId="{F8CE101D-8764-4144-B904-42859F89F97E}" type="presParOf" srcId="{27C0DC07-6067-4469-9677-B4B0FFEE9A77}" destId="{1CC75530-5D92-4B9D-AD09-9E31325C244D}" srcOrd="1" destOrd="0" presId="urn:microsoft.com/office/officeart/2005/8/layout/pyramid3"/>
    <dgm:cxn modelId="{F4A06E1D-9807-4FFC-8A94-F456041378F8}" type="presParOf" srcId="{1CC75530-5D92-4B9D-AD09-9E31325C244D}" destId="{2A84FF19-90C3-4DE4-9874-87209E8E0323}" srcOrd="0" destOrd="0" presId="urn:microsoft.com/office/officeart/2005/8/layout/pyramid3"/>
    <dgm:cxn modelId="{9FF7A742-D85F-4C7D-8255-950A494E136E}" type="presParOf" srcId="{1CC75530-5D92-4B9D-AD09-9E31325C244D}" destId="{D03535BF-1BCE-4C32-AE0E-42C81655758C}" srcOrd="1" destOrd="0" presId="urn:microsoft.com/office/officeart/2005/8/layout/pyramid3"/>
    <dgm:cxn modelId="{556A5172-EA05-468F-8392-FE9B2AFF502B}" type="presParOf" srcId="{27C0DC07-6067-4469-9677-B4B0FFEE9A77}" destId="{4B9AF8F2-B759-419C-AD8C-91150711D13B}" srcOrd="2" destOrd="0" presId="urn:microsoft.com/office/officeart/2005/8/layout/pyramid3"/>
    <dgm:cxn modelId="{E70B4031-EE0B-42F3-B935-1213624D7C9C}" type="presParOf" srcId="{4B9AF8F2-B759-419C-AD8C-91150711D13B}" destId="{832B57A9-8181-44C5-89BB-AF1679F6FCAE}" srcOrd="0" destOrd="0" presId="urn:microsoft.com/office/officeart/2005/8/layout/pyramid3"/>
    <dgm:cxn modelId="{2512ADA5-11DB-4233-828F-AD845FF9E244}" type="presParOf" srcId="{4B9AF8F2-B759-419C-AD8C-91150711D13B}" destId="{262397CF-A49A-4A53-974A-EF89F21D257C}"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2A02B57-EDF2-4AF2-A356-00F4D96D0145}">
      <dgm:prSet phldrT="[Text]" custT="1"/>
      <dgm:spPr/>
      <dgm:t>
        <a:bodyPr/>
        <a:lstStyle/>
        <a:p>
          <a:r>
            <a:rPr lang="en-US" sz="3200" dirty="0">
              <a:latin typeface="+mj-lt"/>
            </a:rPr>
            <a:t>2 Font Types</a:t>
          </a:r>
        </a:p>
      </dgm:t>
    </dgm:pt>
    <dgm:pt modelId="{798C2152-480E-4D97-AB56-2636BCEA5090}" type="parTrans" cxnId="{F0165C26-B38E-4CF7-BD72-6FEA5C8EFA58}">
      <dgm:prSet/>
      <dgm:spPr/>
      <dgm:t>
        <a:bodyPr/>
        <a:lstStyle/>
        <a:p>
          <a:endParaRPr lang="en-US"/>
        </a:p>
      </dgm:t>
    </dgm:pt>
    <dgm:pt modelId="{7763974A-DAB7-401D-83E8-1201B5A48634}" type="sibTrans" cxnId="{F0165C26-B38E-4CF7-BD72-6FEA5C8EFA58}">
      <dgm:prSet/>
      <dgm:spPr/>
      <dgm:t>
        <a:bodyPr/>
        <a:lstStyle/>
        <a:p>
          <a:endParaRPr lang="en-US"/>
        </a:p>
      </dgm:t>
    </dgm:pt>
    <dgm:pt modelId="{924542D6-5372-41F8-8C81-AE9BC0409FB2}">
      <dgm:prSet phldrT="[Text]" custT="1"/>
      <dgm:spPr/>
      <dgm:t>
        <a:bodyPr/>
        <a:lstStyle/>
        <a:p>
          <a:r>
            <a:rPr lang="en-US" sz="2800" dirty="0">
              <a:latin typeface="+mj-lt"/>
            </a:rPr>
            <a:t>Serif</a:t>
          </a:r>
        </a:p>
      </dgm:t>
    </dgm:pt>
    <dgm:pt modelId="{4008ABA6-FC5C-4632-8E83-843780F1DD0D}" type="parTrans" cxnId="{ADE8F956-B70A-4CED-BE63-E8FB9AC82FE2}">
      <dgm:prSet/>
      <dgm:spPr/>
      <dgm:t>
        <a:bodyPr/>
        <a:lstStyle/>
        <a:p>
          <a:endParaRPr lang="en-US"/>
        </a:p>
      </dgm:t>
    </dgm:pt>
    <dgm:pt modelId="{4CA06747-8EBE-4E6D-A098-CC9F0DB1146F}" type="sibTrans" cxnId="{ADE8F956-B70A-4CED-BE63-E8FB9AC82FE2}">
      <dgm:prSet/>
      <dgm:spPr/>
      <dgm:t>
        <a:bodyPr/>
        <a:lstStyle/>
        <a:p>
          <a:endParaRPr lang="en-US"/>
        </a:p>
      </dgm:t>
    </dgm:pt>
    <dgm:pt modelId="{48D22D93-FF22-4F83-A872-C77A340FA094}">
      <dgm:prSet phldrT="[Text]" custT="1"/>
      <dgm:spPr/>
      <dgm:t>
        <a:bodyPr/>
        <a:lstStyle/>
        <a:p>
          <a:r>
            <a:rPr lang="en-US" sz="2800" dirty="0">
              <a:latin typeface="+mj-lt"/>
            </a:rPr>
            <a:t>Sans-Serif</a:t>
          </a:r>
        </a:p>
      </dgm:t>
    </dgm:pt>
    <dgm:pt modelId="{B5C9BE52-F1F7-4CA2-8923-1A64522EBAD4}" type="parTrans" cxnId="{0A32418F-749C-4E78-B836-34459DD0E9B2}">
      <dgm:prSet/>
      <dgm:spPr/>
      <dgm:t>
        <a:bodyPr/>
        <a:lstStyle/>
        <a:p>
          <a:endParaRPr lang="en-US"/>
        </a:p>
      </dgm:t>
    </dgm:pt>
    <dgm:pt modelId="{E89639DB-8CEA-4A85-92C0-4FC5F9C499CA}" type="sibTrans" cxnId="{0A32418F-749C-4E78-B836-34459DD0E9B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C8884C93-93FD-4803-A4A3-C067642EB2C6}" type="pres">
      <dgm:prSet presAssocID="{E2A02B57-EDF2-4AF2-A356-00F4D96D0145}" presName="hierRoot1" presStyleCnt="0">
        <dgm:presLayoutVars>
          <dgm:hierBranch val="init"/>
        </dgm:presLayoutVars>
      </dgm:prSet>
      <dgm:spPr/>
    </dgm:pt>
    <dgm:pt modelId="{194FA0C9-AC70-4DFE-9011-787B7B28167C}" type="pres">
      <dgm:prSet presAssocID="{E2A02B57-EDF2-4AF2-A356-00F4D96D0145}" presName="rootComposite1" presStyleCnt="0"/>
      <dgm:spPr/>
    </dgm:pt>
    <dgm:pt modelId="{9259CCCD-1082-4AFD-88FB-0E6A6330EAE9}" type="pres">
      <dgm:prSet presAssocID="{E2A02B57-EDF2-4AF2-A356-00F4D96D0145}" presName="rootText1" presStyleLbl="node0" presStyleIdx="0" presStyleCnt="1" custScaleX="112741">
        <dgm:presLayoutVars>
          <dgm:chPref val="3"/>
        </dgm:presLayoutVars>
      </dgm:prSet>
      <dgm:spPr/>
    </dgm:pt>
    <dgm:pt modelId="{AB14954E-1BF5-48BD-9199-878B4722143C}" type="pres">
      <dgm:prSet presAssocID="{E2A02B57-EDF2-4AF2-A356-00F4D96D0145}" presName="rootConnector1" presStyleLbl="node1" presStyleIdx="0" presStyleCnt="0"/>
      <dgm:spPr/>
    </dgm:pt>
    <dgm:pt modelId="{B0B14B59-310E-41E3-8BF0-76C16981954A}" type="pres">
      <dgm:prSet presAssocID="{E2A02B57-EDF2-4AF2-A356-00F4D96D0145}" presName="hierChild2" presStyleCnt="0"/>
      <dgm:spPr/>
    </dgm:pt>
    <dgm:pt modelId="{E55C116E-8EFC-4CDD-B11F-0CDBE319B363}" type="pres">
      <dgm:prSet presAssocID="{4008ABA6-FC5C-4632-8E83-843780F1DD0D}" presName="Name37" presStyleLbl="parChTrans1D2" presStyleIdx="0" presStyleCnt="2"/>
      <dgm:spPr/>
    </dgm:pt>
    <dgm:pt modelId="{601C8F3B-7B8C-4ED1-83D7-CB11B814E9D0}" type="pres">
      <dgm:prSet presAssocID="{924542D6-5372-41F8-8C81-AE9BC0409FB2}" presName="hierRoot2" presStyleCnt="0">
        <dgm:presLayoutVars>
          <dgm:hierBranch val="init"/>
        </dgm:presLayoutVars>
      </dgm:prSet>
      <dgm:spPr/>
    </dgm:pt>
    <dgm:pt modelId="{DFB1A526-0AA2-4B77-BB00-BFF78F5123E4}" type="pres">
      <dgm:prSet presAssocID="{924542D6-5372-41F8-8C81-AE9BC0409FB2}" presName="rootComposite" presStyleCnt="0"/>
      <dgm:spPr/>
    </dgm:pt>
    <dgm:pt modelId="{D606C82E-DDDC-4048-B164-BDE5D4E5F7CF}" type="pres">
      <dgm:prSet presAssocID="{924542D6-5372-41F8-8C81-AE9BC0409FB2}" presName="rootText" presStyleLbl="node2" presStyleIdx="0" presStyleCnt="2">
        <dgm:presLayoutVars>
          <dgm:chPref val="3"/>
        </dgm:presLayoutVars>
      </dgm:prSet>
      <dgm:spPr/>
    </dgm:pt>
    <dgm:pt modelId="{7FD7FCE8-6576-4EAB-BAE2-CA8DA94862F1}" type="pres">
      <dgm:prSet presAssocID="{924542D6-5372-41F8-8C81-AE9BC0409FB2}" presName="rootConnector" presStyleLbl="node2" presStyleIdx="0" presStyleCnt="2"/>
      <dgm:spPr/>
    </dgm:pt>
    <dgm:pt modelId="{24BAB8B5-3990-4858-BCE0-8B4EEB6F7F2E}" type="pres">
      <dgm:prSet presAssocID="{924542D6-5372-41F8-8C81-AE9BC0409FB2}" presName="hierChild4" presStyleCnt="0"/>
      <dgm:spPr/>
    </dgm:pt>
    <dgm:pt modelId="{AE46DE5F-9FD2-4566-A22C-4C620ED62F87}" type="pres">
      <dgm:prSet presAssocID="{924542D6-5372-41F8-8C81-AE9BC0409FB2}" presName="hierChild5" presStyleCnt="0"/>
      <dgm:spPr/>
    </dgm:pt>
    <dgm:pt modelId="{68B53983-12EF-4082-9695-6B8582909381}" type="pres">
      <dgm:prSet presAssocID="{B5C9BE52-F1F7-4CA2-8923-1A64522EBAD4}" presName="Name37" presStyleLbl="parChTrans1D2" presStyleIdx="1" presStyleCnt="2"/>
      <dgm:spPr/>
    </dgm:pt>
    <dgm:pt modelId="{5E0D00B2-635B-4566-BE03-366EED0894A2}" type="pres">
      <dgm:prSet presAssocID="{48D22D93-FF22-4F83-A872-C77A340FA094}" presName="hierRoot2" presStyleCnt="0">
        <dgm:presLayoutVars>
          <dgm:hierBranch val="init"/>
        </dgm:presLayoutVars>
      </dgm:prSet>
      <dgm:spPr/>
    </dgm:pt>
    <dgm:pt modelId="{CAE5B63C-7070-411E-95CE-4682D41D343B}" type="pres">
      <dgm:prSet presAssocID="{48D22D93-FF22-4F83-A872-C77A340FA094}" presName="rootComposite" presStyleCnt="0"/>
      <dgm:spPr/>
    </dgm:pt>
    <dgm:pt modelId="{E7B6D4DE-24C2-496C-8998-2751A51A1D34}" type="pres">
      <dgm:prSet presAssocID="{48D22D93-FF22-4F83-A872-C77A340FA094}" presName="rootText" presStyleLbl="node2" presStyleIdx="1" presStyleCnt="2">
        <dgm:presLayoutVars>
          <dgm:chPref val="3"/>
        </dgm:presLayoutVars>
      </dgm:prSet>
      <dgm:spPr/>
    </dgm:pt>
    <dgm:pt modelId="{9935018A-F6AF-40CE-B574-2BC19B0279D8}" type="pres">
      <dgm:prSet presAssocID="{48D22D93-FF22-4F83-A872-C77A340FA094}" presName="rootConnector" presStyleLbl="node2" presStyleIdx="1" presStyleCnt="2"/>
      <dgm:spPr/>
    </dgm:pt>
    <dgm:pt modelId="{49EE1BDE-B43E-485A-A8FA-16F149F1CE88}" type="pres">
      <dgm:prSet presAssocID="{48D22D93-FF22-4F83-A872-C77A340FA094}" presName="hierChild4" presStyleCnt="0"/>
      <dgm:spPr/>
    </dgm:pt>
    <dgm:pt modelId="{45A76CA6-F6BD-4A2B-9473-95826E2352A8}" type="pres">
      <dgm:prSet presAssocID="{48D22D93-FF22-4F83-A872-C77A340FA094}" presName="hierChild5" presStyleCnt="0"/>
      <dgm:spPr/>
    </dgm:pt>
    <dgm:pt modelId="{7AB4666F-0119-4D37-BA0D-2C42E27574D9}" type="pres">
      <dgm:prSet presAssocID="{E2A02B57-EDF2-4AF2-A356-00F4D96D0145}" presName="hierChild3" presStyleCnt="0"/>
      <dgm:spPr/>
    </dgm:pt>
  </dgm:ptLst>
  <dgm:cxnLst>
    <dgm:cxn modelId="{EBB1F50E-A449-436D-B509-4CB96D45E8A2}" type="presOf" srcId="{E2A02B57-EDF2-4AF2-A356-00F4D96D0145}" destId="{9259CCCD-1082-4AFD-88FB-0E6A6330EAE9}" srcOrd="0" destOrd="0" presId="urn:microsoft.com/office/officeart/2005/8/layout/orgChart1"/>
    <dgm:cxn modelId="{8D828912-9DAC-470A-AFD0-E2680FC7F7BE}" type="presOf" srcId="{924542D6-5372-41F8-8C81-AE9BC0409FB2}" destId="{7FD7FCE8-6576-4EAB-BAE2-CA8DA94862F1}" srcOrd="1" destOrd="0" presId="urn:microsoft.com/office/officeart/2005/8/layout/orgChart1"/>
    <dgm:cxn modelId="{F0165C26-B38E-4CF7-BD72-6FEA5C8EFA58}" srcId="{27E80D07-10AB-4511-A7E9-EF5204FD0F8F}" destId="{E2A02B57-EDF2-4AF2-A356-00F4D96D0145}" srcOrd="0" destOrd="0" parTransId="{798C2152-480E-4D97-AB56-2636BCEA5090}" sibTransId="{7763974A-DAB7-401D-83E8-1201B5A48634}"/>
    <dgm:cxn modelId="{8440D545-5EA3-40D2-9A64-6E849ACA6459}" type="presOf" srcId="{48D22D93-FF22-4F83-A872-C77A340FA094}" destId="{9935018A-F6AF-40CE-B574-2BC19B0279D8}" srcOrd="1" destOrd="0" presId="urn:microsoft.com/office/officeart/2005/8/layout/orgChart1"/>
    <dgm:cxn modelId="{E325176C-03CA-4548-9933-9C5FEE76C658}" type="presOf" srcId="{4008ABA6-FC5C-4632-8E83-843780F1DD0D}" destId="{E55C116E-8EFC-4CDD-B11F-0CDBE319B363}" srcOrd="0" destOrd="0" presId="urn:microsoft.com/office/officeart/2005/8/layout/orgChart1"/>
    <dgm:cxn modelId="{0F651651-4363-4E27-8465-1ED0317950EE}" type="presOf" srcId="{924542D6-5372-41F8-8C81-AE9BC0409FB2}" destId="{D606C82E-DDDC-4048-B164-BDE5D4E5F7CF}" srcOrd="0" destOrd="0" presId="urn:microsoft.com/office/officeart/2005/8/layout/orgChart1"/>
    <dgm:cxn modelId="{ADE8F956-B70A-4CED-BE63-E8FB9AC82FE2}" srcId="{E2A02B57-EDF2-4AF2-A356-00F4D96D0145}" destId="{924542D6-5372-41F8-8C81-AE9BC0409FB2}" srcOrd="0" destOrd="0" parTransId="{4008ABA6-FC5C-4632-8E83-843780F1DD0D}" sibTransId="{4CA06747-8EBE-4E6D-A098-CC9F0DB1146F}"/>
    <dgm:cxn modelId="{0A32418F-749C-4E78-B836-34459DD0E9B2}" srcId="{E2A02B57-EDF2-4AF2-A356-00F4D96D0145}" destId="{48D22D93-FF22-4F83-A872-C77A340FA094}" srcOrd="1" destOrd="0" parTransId="{B5C9BE52-F1F7-4CA2-8923-1A64522EBAD4}" sibTransId="{E89639DB-8CEA-4A85-92C0-4FC5F9C499CA}"/>
    <dgm:cxn modelId="{9E0F08A9-BA08-4367-84DF-BA2EF7292674}" type="presOf" srcId="{48D22D93-FF22-4F83-A872-C77A340FA094}" destId="{E7B6D4DE-24C2-496C-8998-2751A51A1D34}" srcOrd="0" destOrd="0" presId="urn:microsoft.com/office/officeart/2005/8/layout/orgChart1"/>
    <dgm:cxn modelId="{7DAB94CF-0C24-4342-B561-B28A9E1E4CA0}" type="presOf" srcId="{E2A02B57-EDF2-4AF2-A356-00F4D96D0145}" destId="{AB14954E-1BF5-48BD-9199-878B4722143C}"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7EE5EFDF-26D6-4F28-8161-55E5E2093CA7}" type="presOf" srcId="{B5C9BE52-F1F7-4CA2-8923-1A64522EBAD4}" destId="{68B53983-12EF-4082-9695-6B8582909381}" srcOrd="0" destOrd="0" presId="urn:microsoft.com/office/officeart/2005/8/layout/orgChart1"/>
    <dgm:cxn modelId="{AE554220-94EF-43CD-8FED-D60AB687829A}" type="presParOf" srcId="{9D1AA0D6-ED3A-423E-9EA8-BBD6CBADB4DB}" destId="{C8884C93-93FD-4803-A4A3-C067642EB2C6}" srcOrd="0" destOrd="0" presId="urn:microsoft.com/office/officeart/2005/8/layout/orgChart1"/>
    <dgm:cxn modelId="{4463194A-DAFF-48B4-A794-638887A38949}" type="presParOf" srcId="{C8884C93-93FD-4803-A4A3-C067642EB2C6}" destId="{194FA0C9-AC70-4DFE-9011-787B7B28167C}" srcOrd="0" destOrd="0" presId="urn:microsoft.com/office/officeart/2005/8/layout/orgChart1"/>
    <dgm:cxn modelId="{0B45024D-745A-4D97-9760-0B37B722CDE2}" type="presParOf" srcId="{194FA0C9-AC70-4DFE-9011-787B7B28167C}" destId="{9259CCCD-1082-4AFD-88FB-0E6A6330EAE9}" srcOrd="0" destOrd="0" presId="urn:microsoft.com/office/officeart/2005/8/layout/orgChart1"/>
    <dgm:cxn modelId="{A0A28C64-8D2E-4FF7-A7AA-AD1DBB56E1D4}" type="presParOf" srcId="{194FA0C9-AC70-4DFE-9011-787B7B28167C}" destId="{AB14954E-1BF5-48BD-9199-878B4722143C}" srcOrd="1" destOrd="0" presId="urn:microsoft.com/office/officeart/2005/8/layout/orgChart1"/>
    <dgm:cxn modelId="{CB7D9614-B986-4213-88F9-DEB98D27538B}" type="presParOf" srcId="{C8884C93-93FD-4803-A4A3-C067642EB2C6}" destId="{B0B14B59-310E-41E3-8BF0-76C16981954A}" srcOrd="1" destOrd="0" presId="urn:microsoft.com/office/officeart/2005/8/layout/orgChart1"/>
    <dgm:cxn modelId="{CAF188C8-BBF6-4CCA-ADEC-702A76D0EAF0}" type="presParOf" srcId="{B0B14B59-310E-41E3-8BF0-76C16981954A}" destId="{E55C116E-8EFC-4CDD-B11F-0CDBE319B363}" srcOrd="0" destOrd="0" presId="urn:microsoft.com/office/officeart/2005/8/layout/orgChart1"/>
    <dgm:cxn modelId="{695891B9-9CD6-4562-B17D-B9B86BFD3284}" type="presParOf" srcId="{B0B14B59-310E-41E3-8BF0-76C16981954A}" destId="{601C8F3B-7B8C-4ED1-83D7-CB11B814E9D0}" srcOrd="1" destOrd="0" presId="urn:microsoft.com/office/officeart/2005/8/layout/orgChart1"/>
    <dgm:cxn modelId="{CFB0D440-22BA-4CD3-B4B5-3D1113C2EEC0}" type="presParOf" srcId="{601C8F3B-7B8C-4ED1-83D7-CB11B814E9D0}" destId="{DFB1A526-0AA2-4B77-BB00-BFF78F5123E4}" srcOrd="0" destOrd="0" presId="urn:microsoft.com/office/officeart/2005/8/layout/orgChart1"/>
    <dgm:cxn modelId="{BCFC7334-EBF2-417F-B80C-2CD3C3F797B9}" type="presParOf" srcId="{DFB1A526-0AA2-4B77-BB00-BFF78F5123E4}" destId="{D606C82E-DDDC-4048-B164-BDE5D4E5F7CF}" srcOrd="0" destOrd="0" presId="urn:microsoft.com/office/officeart/2005/8/layout/orgChart1"/>
    <dgm:cxn modelId="{6F62E503-E050-4FA0-9102-7564CDAA02A2}" type="presParOf" srcId="{DFB1A526-0AA2-4B77-BB00-BFF78F5123E4}" destId="{7FD7FCE8-6576-4EAB-BAE2-CA8DA94862F1}" srcOrd="1" destOrd="0" presId="urn:microsoft.com/office/officeart/2005/8/layout/orgChart1"/>
    <dgm:cxn modelId="{D9A261CA-5A40-4011-9191-A8DBF0AD9647}" type="presParOf" srcId="{601C8F3B-7B8C-4ED1-83D7-CB11B814E9D0}" destId="{24BAB8B5-3990-4858-BCE0-8B4EEB6F7F2E}" srcOrd="1" destOrd="0" presId="urn:microsoft.com/office/officeart/2005/8/layout/orgChart1"/>
    <dgm:cxn modelId="{64290D59-6CEE-4155-8A11-00BB185BC310}" type="presParOf" srcId="{601C8F3B-7B8C-4ED1-83D7-CB11B814E9D0}" destId="{AE46DE5F-9FD2-4566-A22C-4C620ED62F87}" srcOrd="2" destOrd="0" presId="urn:microsoft.com/office/officeart/2005/8/layout/orgChart1"/>
    <dgm:cxn modelId="{67AE6A2B-B6CC-4C33-B8EC-2CE949C29C5C}" type="presParOf" srcId="{B0B14B59-310E-41E3-8BF0-76C16981954A}" destId="{68B53983-12EF-4082-9695-6B8582909381}" srcOrd="2" destOrd="0" presId="urn:microsoft.com/office/officeart/2005/8/layout/orgChart1"/>
    <dgm:cxn modelId="{78570E07-0DCD-4D02-9675-FC43F40FF4D9}" type="presParOf" srcId="{B0B14B59-310E-41E3-8BF0-76C16981954A}" destId="{5E0D00B2-635B-4566-BE03-366EED0894A2}" srcOrd="3" destOrd="0" presId="urn:microsoft.com/office/officeart/2005/8/layout/orgChart1"/>
    <dgm:cxn modelId="{061BD644-7F68-4454-8B03-E9A859051FDA}" type="presParOf" srcId="{5E0D00B2-635B-4566-BE03-366EED0894A2}" destId="{CAE5B63C-7070-411E-95CE-4682D41D343B}" srcOrd="0" destOrd="0" presId="urn:microsoft.com/office/officeart/2005/8/layout/orgChart1"/>
    <dgm:cxn modelId="{AB4C82F4-46E0-4321-97E3-A2177432E3A4}" type="presParOf" srcId="{CAE5B63C-7070-411E-95CE-4682D41D343B}" destId="{E7B6D4DE-24C2-496C-8998-2751A51A1D34}" srcOrd="0" destOrd="0" presId="urn:microsoft.com/office/officeart/2005/8/layout/orgChart1"/>
    <dgm:cxn modelId="{1C06BF39-0316-4F65-BAF7-8ED30BA30F97}" type="presParOf" srcId="{CAE5B63C-7070-411E-95CE-4682D41D343B}" destId="{9935018A-F6AF-40CE-B574-2BC19B0279D8}" srcOrd="1" destOrd="0" presId="urn:microsoft.com/office/officeart/2005/8/layout/orgChart1"/>
    <dgm:cxn modelId="{6EAD5731-9D09-4FBF-A8D7-6208EBC8E2FF}" type="presParOf" srcId="{5E0D00B2-635B-4566-BE03-366EED0894A2}" destId="{49EE1BDE-B43E-485A-A8FA-16F149F1CE88}" srcOrd="1" destOrd="0" presId="urn:microsoft.com/office/officeart/2005/8/layout/orgChart1"/>
    <dgm:cxn modelId="{BA67786C-C95F-4885-B9B6-D4B35FE9E288}" type="presParOf" srcId="{5E0D00B2-635B-4566-BE03-366EED0894A2}" destId="{45A76CA6-F6BD-4A2B-9473-95826E2352A8}" srcOrd="2" destOrd="0" presId="urn:microsoft.com/office/officeart/2005/8/layout/orgChart1"/>
    <dgm:cxn modelId="{0B98FCB0-AD57-4A03-9CE9-5E816E11924E}" type="presParOf" srcId="{C8884C93-93FD-4803-A4A3-C067642EB2C6}" destId="{7AB4666F-0119-4D37-BA0D-2C42E27574D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2850A00-C236-4888-9C8F-BB4239036CBC}">
      <dgm:prSet phldrT="[Text]" custT="1"/>
      <dgm:spPr/>
      <dgm:t>
        <a:bodyPr/>
        <a:lstStyle/>
        <a:p>
          <a:r>
            <a:rPr lang="en-US" sz="2800" dirty="0">
              <a:latin typeface="+mj-lt"/>
            </a:rPr>
            <a:t>Monospace</a:t>
          </a:r>
        </a:p>
      </dgm:t>
    </dgm:pt>
    <dgm:pt modelId="{E5551934-100E-40D4-A3ED-43FBE7447DC7}" type="parTrans" cxnId="{58D77E41-12AC-4F06-B2BC-BF0B724E1E02}">
      <dgm:prSet/>
      <dgm:spPr/>
      <dgm:t>
        <a:bodyPr/>
        <a:lstStyle/>
        <a:p>
          <a:endParaRPr lang="en-US"/>
        </a:p>
      </dgm:t>
    </dgm:pt>
    <dgm:pt modelId="{DEC0AFF7-5A32-4171-AD08-CF9DFE4C2ACE}" type="sibTrans" cxnId="{58D77E41-12AC-4F06-B2BC-BF0B724E1E0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6F3F3EEA-4834-445C-81F9-0775D22D21BD}" type="pres">
      <dgm:prSet presAssocID="{B2850A00-C236-4888-9C8F-BB4239036CBC}" presName="hierRoot1" presStyleCnt="0">
        <dgm:presLayoutVars>
          <dgm:hierBranch val="init"/>
        </dgm:presLayoutVars>
      </dgm:prSet>
      <dgm:spPr/>
    </dgm:pt>
    <dgm:pt modelId="{C8AC7E6B-F195-4365-8F0C-367C3131913A}" type="pres">
      <dgm:prSet presAssocID="{B2850A00-C236-4888-9C8F-BB4239036CBC}" presName="rootComposite1" presStyleCnt="0"/>
      <dgm:spPr/>
    </dgm:pt>
    <dgm:pt modelId="{31D08848-1771-46BF-8C33-7A97CB503DC5}" type="pres">
      <dgm:prSet presAssocID="{B2850A00-C236-4888-9C8F-BB4239036CBC}" presName="rootText1" presStyleLbl="node0" presStyleIdx="0" presStyleCnt="1">
        <dgm:presLayoutVars>
          <dgm:chPref val="3"/>
        </dgm:presLayoutVars>
      </dgm:prSet>
      <dgm:spPr/>
    </dgm:pt>
    <dgm:pt modelId="{A5845089-AFE2-4EFA-B63B-5D1D053C374F}" type="pres">
      <dgm:prSet presAssocID="{B2850A00-C236-4888-9C8F-BB4239036CBC}" presName="rootConnector1" presStyleLbl="node1" presStyleIdx="0" presStyleCnt="0"/>
      <dgm:spPr/>
    </dgm:pt>
    <dgm:pt modelId="{61A5FC8E-7700-475C-AA46-A5128D0A6409}" type="pres">
      <dgm:prSet presAssocID="{B2850A00-C236-4888-9C8F-BB4239036CBC}" presName="hierChild2" presStyleCnt="0"/>
      <dgm:spPr/>
    </dgm:pt>
    <dgm:pt modelId="{FABC76F7-C1A7-441D-8555-C1B111396201}" type="pres">
      <dgm:prSet presAssocID="{B2850A00-C236-4888-9C8F-BB4239036CBC}" presName="hierChild3" presStyleCnt="0"/>
      <dgm:spPr/>
    </dgm:pt>
  </dgm:ptLst>
  <dgm:cxnLst>
    <dgm:cxn modelId="{58D77E41-12AC-4F06-B2BC-BF0B724E1E02}" srcId="{27E80D07-10AB-4511-A7E9-EF5204FD0F8F}" destId="{B2850A00-C236-4888-9C8F-BB4239036CBC}" srcOrd="0" destOrd="0" parTransId="{E5551934-100E-40D4-A3ED-43FBE7447DC7}" sibTransId="{DEC0AFF7-5A32-4171-AD08-CF9DFE4C2ACE}"/>
    <dgm:cxn modelId="{07CD128E-7DFA-459F-8103-CD8C35D26721}" type="presOf" srcId="{B2850A00-C236-4888-9C8F-BB4239036CBC}" destId="{31D08848-1771-46BF-8C33-7A97CB503DC5}" srcOrd="0" destOrd="0" presId="urn:microsoft.com/office/officeart/2005/8/layout/orgChart1"/>
    <dgm:cxn modelId="{C1F968B8-562B-4FDB-8A8F-481DF159EFF9}" type="presOf" srcId="{B2850A00-C236-4888-9C8F-BB4239036CBC}" destId="{A5845089-AFE2-4EFA-B63B-5D1D053C374F}"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C2262FC8-01B9-4992-991B-D73355622E56}" type="presParOf" srcId="{9D1AA0D6-ED3A-423E-9EA8-BBD6CBADB4DB}" destId="{6F3F3EEA-4834-445C-81F9-0775D22D21BD}" srcOrd="0" destOrd="0" presId="urn:microsoft.com/office/officeart/2005/8/layout/orgChart1"/>
    <dgm:cxn modelId="{1990D634-B637-4593-9660-AD2ED3C0984C}" type="presParOf" srcId="{6F3F3EEA-4834-445C-81F9-0775D22D21BD}" destId="{C8AC7E6B-F195-4365-8F0C-367C3131913A}" srcOrd="0" destOrd="0" presId="urn:microsoft.com/office/officeart/2005/8/layout/orgChart1"/>
    <dgm:cxn modelId="{7A573635-30A0-4E87-BD12-7A82414E9AD6}" type="presParOf" srcId="{C8AC7E6B-F195-4365-8F0C-367C3131913A}" destId="{31D08848-1771-46BF-8C33-7A97CB503DC5}" srcOrd="0" destOrd="0" presId="urn:microsoft.com/office/officeart/2005/8/layout/orgChart1"/>
    <dgm:cxn modelId="{E05F20EC-C0DB-4F48-B36C-2075B2B8547F}" type="presParOf" srcId="{C8AC7E6B-F195-4365-8F0C-367C3131913A}" destId="{A5845089-AFE2-4EFA-B63B-5D1D053C374F}" srcOrd="1" destOrd="0" presId="urn:microsoft.com/office/officeart/2005/8/layout/orgChart1"/>
    <dgm:cxn modelId="{30C0B27A-E553-4363-9D62-E2016A5B501A}" type="presParOf" srcId="{6F3F3EEA-4834-445C-81F9-0775D22D21BD}" destId="{61A5FC8E-7700-475C-AA46-A5128D0A6409}" srcOrd="1" destOrd="0" presId="urn:microsoft.com/office/officeart/2005/8/layout/orgChart1"/>
    <dgm:cxn modelId="{9281BB04-8AC8-45E9-83A3-5CE0C77125F9}" type="presParOf" srcId="{6F3F3EEA-4834-445C-81F9-0775D22D21BD}" destId="{FABC76F7-C1A7-441D-8555-C1B111396201}"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E80D07-10AB-4511-A7E9-EF5204FD0F8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2850A00-C236-4888-9C8F-BB4239036CBC}">
      <dgm:prSet phldrT="[Text]" custT="1"/>
      <dgm:spPr/>
      <dgm:t>
        <a:bodyPr/>
        <a:lstStyle/>
        <a:p>
          <a:r>
            <a:rPr lang="en-US" sz="2800" dirty="0">
              <a:latin typeface="+mj-lt"/>
            </a:rPr>
            <a:t>Informal</a:t>
          </a:r>
        </a:p>
      </dgm:t>
    </dgm:pt>
    <dgm:pt modelId="{E5551934-100E-40D4-A3ED-43FBE7447DC7}" type="parTrans" cxnId="{58D77E41-12AC-4F06-B2BC-BF0B724E1E02}">
      <dgm:prSet/>
      <dgm:spPr/>
      <dgm:t>
        <a:bodyPr/>
        <a:lstStyle/>
        <a:p>
          <a:endParaRPr lang="en-US"/>
        </a:p>
      </dgm:t>
    </dgm:pt>
    <dgm:pt modelId="{DEC0AFF7-5A32-4171-AD08-CF9DFE4C2ACE}" type="sibTrans" cxnId="{58D77E41-12AC-4F06-B2BC-BF0B724E1E02}">
      <dgm:prSet/>
      <dgm:spPr/>
      <dgm:t>
        <a:bodyPr/>
        <a:lstStyle/>
        <a:p>
          <a:endParaRPr lang="en-US"/>
        </a:p>
      </dgm:t>
    </dgm:pt>
    <dgm:pt modelId="{9D1AA0D6-ED3A-423E-9EA8-BBD6CBADB4DB}" type="pres">
      <dgm:prSet presAssocID="{27E80D07-10AB-4511-A7E9-EF5204FD0F8F}" presName="hierChild1" presStyleCnt="0">
        <dgm:presLayoutVars>
          <dgm:orgChart val="1"/>
          <dgm:chPref val="1"/>
          <dgm:dir/>
          <dgm:animOne val="branch"/>
          <dgm:animLvl val="lvl"/>
          <dgm:resizeHandles/>
        </dgm:presLayoutVars>
      </dgm:prSet>
      <dgm:spPr/>
    </dgm:pt>
    <dgm:pt modelId="{6F3F3EEA-4834-445C-81F9-0775D22D21BD}" type="pres">
      <dgm:prSet presAssocID="{B2850A00-C236-4888-9C8F-BB4239036CBC}" presName="hierRoot1" presStyleCnt="0">
        <dgm:presLayoutVars>
          <dgm:hierBranch val="init"/>
        </dgm:presLayoutVars>
      </dgm:prSet>
      <dgm:spPr/>
    </dgm:pt>
    <dgm:pt modelId="{C8AC7E6B-F195-4365-8F0C-367C3131913A}" type="pres">
      <dgm:prSet presAssocID="{B2850A00-C236-4888-9C8F-BB4239036CBC}" presName="rootComposite1" presStyleCnt="0"/>
      <dgm:spPr/>
    </dgm:pt>
    <dgm:pt modelId="{31D08848-1771-46BF-8C33-7A97CB503DC5}" type="pres">
      <dgm:prSet presAssocID="{B2850A00-C236-4888-9C8F-BB4239036CBC}" presName="rootText1" presStyleLbl="node0" presStyleIdx="0" presStyleCnt="1">
        <dgm:presLayoutVars>
          <dgm:chPref val="3"/>
        </dgm:presLayoutVars>
      </dgm:prSet>
      <dgm:spPr/>
    </dgm:pt>
    <dgm:pt modelId="{A5845089-AFE2-4EFA-B63B-5D1D053C374F}" type="pres">
      <dgm:prSet presAssocID="{B2850A00-C236-4888-9C8F-BB4239036CBC}" presName="rootConnector1" presStyleLbl="node1" presStyleIdx="0" presStyleCnt="0"/>
      <dgm:spPr/>
    </dgm:pt>
    <dgm:pt modelId="{61A5FC8E-7700-475C-AA46-A5128D0A6409}" type="pres">
      <dgm:prSet presAssocID="{B2850A00-C236-4888-9C8F-BB4239036CBC}" presName="hierChild2" presStyleCnt="0"/>
      <dgm:spPr/>
    </dgm:pt>
    <dgm:pt modelId="{FABC76F7-C1A7-441D-8555-C1B111396201}" type="pres">
      <dgm:prSet presAssocID="{B2850A00-C236-4888-9C8F-BB4239036CBC}" presName="hierChild3" presStyleCnt="0"/>
      <dgm:spPr/>
    </dgm:pt>
  </dgm:ptLst>
  <dgm:cxnLst>
    <dgm:cxn modelId="{58D77E41-12AC-4F06-B2BC-BF0B724E1E02}" srcId="{27E80D07-10AB-4511-A7E9-EF5204FD0F8F}" destId="{B2850A00-C236-4888-9C8F-BB4239036CBC}" srcOrd="0" destOrd="0" parTransId="{E5551934-100E-40D4-A3ED-43FBE7447DC7}" sibTransId="{DEC0AFF7-5A32-4171-AD08-CF9DFE4C2ACE}"/>
    <dgm:cxn modelId="{07CD128E-7DFA-459F-8103-CD8C35D26721}" type="presOf" srcId="{B2850A00-C236-4888-9C8F-BB4239036CBC}" destId="{31D08848-1771-46BF-8C33-7A97CB503DC5}" srcOrd="0" destOrd="0" presId="urn:microsoft.com/office/officeart/2005/8/layout/orgChart1"/>
    <dgm:cxn modelId="{C1F968B8-562B-4FDB-8A8F-481DF159EFF9}" type="presOf" srcId="{B2850A00-C236-4888-9C8F-BB4239036CBC}" destId="{A5845089-AFE2-4EFA-B63B-5D1D053C374F}" srcOrd="1" destOrd="0" presId="urn:microsoft.com/office/officeart/2005/8/layout/orgChart1"/>
    <dgm:cxn modelId="{DA5DF4D7-B063-4C44-A663-8BEBB0FA1D75}" type="presOf" srcId="{27E80D07-10AB-4511-A7E9-EF5204FD0F8F}" destId="{9D1AA0D6-ED3A-423E-9EA8-BBD6CBADB4DB}" srcOrd="0" destOrd="0" presId="urn:microsoft.com/office/officeart/2005/8/layout/orgChart1"/>
    <dgm:cxn modelId="{C2262FC8-01B9-4992-991B-D73355622E56}" type="presParOf" srcId="{9D1AA0D6-ED3A-423E-9EA8-BBD6CBADB4DB}" destId="{6F3F3EEA-4834-445C-81F9-0775D22D21BD}" srcOrd="0" destOrd="0" presId="urn:microsoft.com/office/officeart/2005/8/layout/orgChart1"/>
    <dgm:cxn modelId="{1990D634-B637-4593-9660-AD2ED3C0984C}" type="presParOf" srcId="{6F3F3EEA-4834-445C-81F9-0775D22D21BD}" destId="{C8AC7E6B-F195-4365-8F0C-367C3131913A}" srcOrd="0" destOrd="0" presId="urn:microsoft.com/office/officeart/2005/8/layout/orgChart1"/>
    <dgm:cxn modelId="{7A573635-30A0-4E87-BD12-7A82414E9AD6}" type="presParOf" srcId="{C8AC7E6B-F195-4365-8F0C-367C3131913A}" destId="{31D08848-1771-46BF-8C33-7A97CB503DC5}" srcOrd="0" destOrd="0" presId="urn:microsoft.com/office/officeart/2005/8/layout/orgChart1"/>
    <dgm:cxn modelId="{E05F20EC-C0DB-4F48-B36C-2075B2B8547F}" type="presParOf" srcId="{C8AC7E6B-F195-4365-8F0C-367C3131913A}" destId="{A5845089-AFE2-4EFA-B63B-5D1D053C374F}" srcOrd="1" destOrd="0" presId="urn:microsoft.com/office/officeart/2005/8/layout/orgChart1"/>
    <dgm:cxn modelId="{30C0B27A-E553-4363-9D62-E2016A5B501A}" type="presParOf" srcId="{6F3F3EEA-4834-445C-81F9-0775D22D21BD}" destId="{61A5FC8E-7700-475C-AA46-A5128D0A6409}" srcOrd="1" destOrd="0" presId="urn:microsoft.com/office/officeart/2005/8/layout/orgChart1"/>
    <dgm:cxn modelId="{9281BB04-8AC8-45E9-83A3-5CE0C77125F9}" type="presParOf" srcId="{6F3F3EEA-4834-445C-81F9-0775D22D21BD}" destId="{FABC76F7-C1A7-441D-8555-C1B111396201}"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7233309" cy="2438399"/>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rPr>
            <a:t>Iconic memory </a:t>
          </a:r>
        </a:p>
      </dsp:txBody>
      <dsp:txXfrm rot="-10800000">
        <a:off x="1265829" y="0"/>
        <a:ext cx="4701650" cy="2438399"/>
      </dsp:txXfrm>
    </dsp:sp>
    <dsp:sp modelId="{2A84FF19-90C3-4DE4-9874-87209E8E0323}">
      <dsp:nvSpPr>
        <dsp:cNvPr id="0" name=""/>
        <dsp:cNvSpPr/>
      </dsp:nvSpPr>
      <dsp:spPr>
        <a:xfrm rot="10800000">
          <a:off x="1961575" y="2438399"/>
          <a:ext cx="3310158"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Short Term memory </a:t>
          </a:r>
        </a:p>
      </dsp:txBody>
      <dsp:txXfrm rot="-10800000">
        <a:off x="2540852" y="2438399"/>
        <a:ext cx="2151603" cy="1028700"/>
      </dsp:txXfrm>
    </dsp:sp>
    <dsp:sp modelId="{832B57A9-8181-44C5-89BB-AF1679F6FCAE}">
      <dsp:nvSpPr>
        <dsp:cNvPr id="0" name=""/>
        <dsp:cNvSpPr/>
      </dsp:nvSpPr>
      <dsp:spPr>
        <a:xfrm rot="10800000">
          <a:off x="2789114" y="3467099"/>
          <a:ext cx="1655079"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Long Term</a:t>
          </a:r>
        </a:p>
        <a:p>
          <a:pPr marL="0" lvl="0" indent="0" algn="ctr" defTabSz="711200">
            <a:lnSpc>
              <a:spcPct val="90000"/>
            </a:lnSpc>
            <a:spcBef>
              <a:spcPct val="0"/>
            </a:spcBef>
            <a:spcAft>
              <a:spcPct val="35000"/>
            </a:spcAft>
            <a:buNone/>
          </a:pPr>
          <a:r>
            <a:rPr lang="en-US" sz="1600" kern="1200" dirty="0">
              <a:solidFill>
                <a:schemeClr val="bg1"/>
              </a:solidFill>
            </a:rPr>
            <a:t>Memory</a:t>
          </a:r>
        </a:p>
        <a:p>
          <a:pPr marL="0" lvl="0" indent="0" algn="ctr" defTabSz="711200">
            <a:lnSpc>
              <a:spcPct val="90000"/>
            </a:lnSpc>
            <a:spcBef>
              <a:spcPct val="0"/>
            </a:spcBef>
            <a:spcAft>
              <a:spcPct val="35000"/>
            </a:spcAft>
            <a:buNone/>
          </a:pPr>
          <a:r>
            <a:rPr lang="en-US" sz="1600" kern="1200" dirty="0">
              <a:solidFill>
                <a:schemeClr val="bg1"/>
              </a:solidFill>
            </a:rPr>
            <a:t> </a:t>
          </a:r>
        </a:p>
      </dsp:txBody>
      <dsp:txXfrm rot="-10800000">
        <a:off x="2789114" y="3467099"/>
        <a:ext cx="1655079" cy="1028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7233309" cy="2438399"/>
        </a:xfrm>
        <a:prstGeom prst="trapezoid">
          <a:avLst>
            <a:gd name="adj" fmla="val 80445"/>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t>Iconic memory </a:t>
          </a:r>
        </a:p>
      </dsp:txBody>
      <dsp:txXfrm rot="-10800000">
        <a:off x="1265829" y="0"/>
        <a:ext cx="4701650" cy="2438399"/>
      </dsp:txXfrm>
    </dsp:sp>
    <dsp:sp modelId="{2A84FF19-90C3-4DE4-9874-87209E8E0323}">
      <dsp:nvSpPr>
        <dsp:cNvPr id="0" name=""/>
        <dsp:cNvSpPr/>
      </dsp:nvSpPr>
      <dsp:spPr>
        <a:xfrm rot="10800000">
          <a:off x="1961575" y="2438399"/>
          <a:ext cx="3310158"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Short Term memory </a:t>
          </a:r>
        </a:p>
      </dsp:txBody>
      <dsp:txXfrm rot="-10800000">
        <a:off x="2540852" y="2438399"/>
        <a:ext cx="2151603" cy="1028700"/>
      </dsp:txXfrm>
    </dsp:sp>
    <dsp:sp modelId="{832B57A9-8181-44C5-89BB-AF1679F6FCAE}">
      <dsp:nvSpPr>
        <dsp:cNvPr id="0" name=""/>
        <dsp:cNvSpPr/>
      </dsp:nvSpPr>
      <dsp:spPr>
        <a:xfrm rot="10800000">
          <a:off x="2789114" y="3467099"/>
          <a:ext cx="1655079"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Long Term</a:t>
          </a:r>
        </a:p>
        <a:p>
          <a:pPr marL="0" lvl="0" indent="0" algn="ctr" defTabSz="711200">
            <a:lnSpc>
              <a:spcPct val="90000"/>
            </a:lnSpc>
            <a:spcBef>
              <a:spcPct val="0"/>
            </a:spcBef>
            <a:spcAft>
              <a:spcPct val="35000"/>
            </a:spcAft>
            <a:buNone/>
          </a:pPr>
          <a:r>
            <a:rPr lang="en-US" sz="1600" kern="1200" dirty="0">
              <a:solidFill>
                <a:schemeClr val="bg1"/>
              </a:solidFill>
            </a:rPr>
            <a:t>Memory</a:t>
          </a:r>
        </a:p>
        <a:p>
          <a:pPr marL="0" lvl="0" indent="0" algn="ctr" defTabSz="711200">
            <a:lnSpc>
              <a:spcPct val="90000"/>
            </a:lnSpc>
            <a:spcBef>
              <a:spcPct val="0"/>
            </a:spcBef>
            <a:spcAft>
              <a:spcPct val="35000"/>
            </a:spcAft>
            <a:buNone/>
          </a:pPr>
          <a:r>
            <a:rPr lang="en-US" sz="1600" kern="1200" dirty="0">
              <a:solidFill>
                <a:schemeClr val="bg1"/>
              </a:solidFill>
            </a:rPr>
            <a:t> </a:t>
          </a:r>
        </a:p>
      </dsp:txBody>
      <dsp:txXfrm rot="-10800000">
        <a:off x="2789114" y="3467099"/>
        <a:ext cx="1655079" cy="102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7233309" cy="2438399"/>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rPr>
            <a:t>Iconic memory </a:t>
          </a:r>
        </a:p>
      </dsp:txBody>
      <dsp:txXfrm rot="-10800000">
        <a:off x="1265829" y="0"/>
        <a:ext cx="4701650" cy="2438399"/>
      </dsp:txXfrm>
    </dsp:sp>
    <dsp:sp modelId="{2A84FF19-90C3-4DE4-9874-87209E8E0323}">
      <dsp:nvSpPr>
        <dsp:cNvPr id="0" name=""/>
        <dsp:cNvSpPr/>
      </dsp:nvSpPr>
      <dsp:spPr>
        <a:xfrm rot="10800000">
          <a:off x="1961575" y="2438399"/>
          <a:ext cx="3310158" cy="1028700"/>
        </a:xfrm>
        <a:prstGeom prst="trapezoid">
          <a:avLst>
            <a:gd name="adj" fmla="val 80445"/>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Short Term memory </a:t>
          </a:r>
        </a:p>
      </dsp:txBody>
      <dsp:txXfrm rot="-10800000">
        <a:off x="2540852" y="2438399"/>
        <a:ext cx="2151603" cy="1028700"/>
      </dsp:txXfrm>
    </dsp:sp>
    <dsp:sp modelId="{832B57A9-8181-44C5-89BB-AF1679F6FCAE}">
      <dsp:nvSpPr>
        <dsp:cNvPr id="0" name=""/>
        <dsp:cNvSpPr/>
      </dsp:nvSpPr>
      <dsp:spPr>
        <a:xfrm rot="10800000">
          <a:off x="2789114" y="3467099"/>
          <a:ext cx="1655079"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Long Term </a:t>
          </a:r>
        </a:p>
        <a:p>
          <a:pPr marL="0" lvl="0" indent="0" algn="ctr" defTabSz="711200">
            <a:lnSpc>
              <a:spcPct val="90000"/>
            </a:lnSpc>
            <a:spcBef>
              <a:spcPct val="0"/>
            </a:spcBef>
            <a:spcAft>
              <a:spcPct val="35000"/>
            </a:spcAft>
            <a:buNone/>
          </a:pPr>
          <a:r>
            <a:rPr lang="en-US" sz="1600" kern="1200" dirty="0">
              <a:solidFill>
                <a:schemeClr val="bg1"/>
              </a:solidFill>
            </a:rPr>
            <a:t>Memory</a:t>
          </a:r>
        </a:p>
        <a:p>
          <a:pPr marL="0" lvl="0" indent="0" algn="ctr" defTabSz="711200">
            <a:lnSpc>
              <a:spcPct val="90000"/>
            </a:lnSpc>
            <a:spcBef>
              <a:spcPct val="0"/>
            </a:spcBef>
            <a:spcAft>
              <a:spcPct val="35000"/>
            </a:spcAft>
            <a:buNone/>
          </a:pPr>
          <a:r>
            <a:rPr lang="en-US" sz="1600" kern="1200" dirty="0">
              <a:solidFill>
                <a:schemeClr val="bg1"/>
              </a:solidFill>
            </a:rPr>
            <a:t> </a:t>
          </a:r>
        </a:p>
      </dsp:txBody>
      <dsp:txXfrm rot="-10800000">
        <a:off x="2789114" y="3467099"/>
        <a:ext cx="1655079" cy="1028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4263-AA45-44AB-A2F7-D644B8787D9C}">
      <dsp:nvSpPr>
        <dsp:cNvPr id="0" name=""/>
        <dsp:cNvSpPr/>
      </dsp:nvSpPr>
      <dsp:spPr>
        <a:xfrm rot="10800000">
          <a:off x="0" y="0"/>
          <a:ext cx="7233309" cy="2438399"/>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solidFill>
                <a:schemeClr val="bg1"/>
              </a:solidFill>
            </a:rPr>
            <a:t>Iconic memory </a:t>
          </a:r>
        </a:p>
      </dsp:txBody>
      <dsp:txXfrm rot="-10800000">
        <a:off x="1265829" y="0"/>
        <a:ext cx="4701650" cy="2438399"/>
      </dsp:txXfrm>
    </dsp:sp>
    <dsp:sp modelId="{2A84FF19-90C3-4DE4-9874-87209E8E0323}">
      <dsp:nvSpPr>
        <dsp:cNvPr id="0" name=""/>
        <dsp:cNvSpPr/>
      </dsp:nvSpPr>
      <dsp:spPr>
        <a:xfrm rot="10800000">
          <a:off x="1961575" y="2438399"/>
          <a:ext cx="3310158" cy="1028700"/>
        </a:xfrm>
        <a:prstGeom prst="trapezoid">
          <a:avLst>
            <a:gd name="adj" fmla="val 8044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Short Term memory </a:t>
          </a:r>
        </a:p>
      </dsp:txBody>
      <dsp:txXfrm rot="-10800000">
        <a:off x="2540852" y="2438399"/>
        <a:ext cx="2151603" cy="1028700"/>
      </dsp:txXfrm>
    </dsp:sp>
    <dsp:sp modelId="{832B57A9-8181-44C5-89BB-AF1679F6FCAE}">
      <dsp:nvSpPr>
        <dsp:cNvPr id="0" name=""/>
        <dsp:cNvSpPr/>
      </dsp:nvSpPr>
      <dsp:spPr>
        <a:xfrm rot="10800000">
          <a:off x="2789114" y="3467099"/>
          <a:ext cx="1655079" cy="1028700"/>
        </a:xfrm>
        <a:prstGeom prst="trapezoid">
          <a:avLst>
            <a:gd name="adj" fmla="val 80445"/>
          </a:avLst>
        </a:prstGeom>
        <a:solidFill>
          <a:srgbClr val="F2C81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Long Term </a:t>
          </a:r>
        </a:p>
        <a:p>
          <a:pPr marL="0" lvl="0" indent="0" algn="ctr" defTabSz="711200">
            <a:lnSpc>
              <a:spcPct val="90000"/>
            </a:lnSpc>
            <a:spcBef>
              <a:spcPct val="0"/>
            </a:spcBef>
            <a:spcAft>
              <a:spcPct val="35000"/>
            </a:spcAft>
            <a:buNone/>
          </a:pPr>
          <a:r>
            <a:rPr lang="en-US" sz="1600" b="1" kern="1200" dirty="0"/>
            <a:t>Memory</a:t>
          </a:r>
        </a:p>
        <a:p>
          <a:pPr marL="0" lvl="0" indent="0" algn="ctr" defTabSz="711200">
            <a:lnSpc>
              <a:spcPct val="90000"/>
            </a:lnSpc>
            <a:spcBef>
              <a:spcPct val="0"/>
            </a:spcBef>
            <a:spcAft>
              <a:spcPct val="35000"/>
            </a:spcAft>
            <a:buNone/>
          </a:pPr>
          <a:r>
            <a:rPr lang="en-US" sz="1600" kern="1200" dirty="0"/>
            <a:t> </a:t>
          </a:r>
        </a:p>
      </dsp:txBody>
      <dsp:txXfrm rot="-10800000">
        <a:off x="2789114" y="3467099"/>
        <a:ext cx="1655079" cy="1028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53983-12EF-4082-9695-6B8582909381}">
      <dsp:nvSpPr>
        <dsp:cNvPr id="0" name=""/>
        <dsp:cNvSpPr/>
      </dsp:nvSpPr>
      <dsp:spPr>
        <a:xfrm>
          <a:off x="2474874" y="2091923"/>
          <a:ext cx="1354368" cy="470111"/>
        </a:xfrm>
        <a:custGeom>
          <a:avLst/>
          <a:gdLst/>
          <a:ahLst/>
          <a:cxnLst/>
          <a:rect l="0" t="0" r="0" b="0"/>
          <a:pathLst>
            <a:path>
              <a:moveTo>
                <a:pt x="0" y="0"/>
              </a:moveTo>
              <a:lnTo>
                <a:pt x="0" y="235055"/>
              </a:lnTo>
              <a:lnTo>
                <a:pt x="1354368" y="235055"/>
              </a:lnTo>
              <a:lnTo>
                <a:pt x="1354368" y="4701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5C116E-8EFC-4CDD-B11F-0CDBE319B363}">
      <dsp:nvSpPr>
        <dsp:cNvPr id="0" name=""/>
        <dsp:cNvSpPr/>
      </dsp:nvSpPr>
      <dsp:spPr>
        <a:xfrm>
          <a:off x="1120506" y="2091923"/>
          <a:ext cx="1354368" cy="470111"/>
        </a:xfrm>
        <a:custGeom>
          <a:avLst/>
          <a:gdLst/>
          <a:ahLst/>
          <a:cxnLst/>
          <a:rect l="0" t="0" r="0" b="0"/>
          <a:pathLst>
            <a:path>
              <a:moveTo>
                <a:pt x="1354368" y="0"/>
              </a:moveTo>
              <a:lnTo>
                <a:pt x="1354368" y="235055"/>
              </a:lnTo>
              <a:lnTo>
                <a:pt x="0" y="235055"/>
              </a:lnTo>
              <a:lnTo>
                <a:pt x="0" y="4701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59CCCD-1082-4AFD-88FB-0E6A6330EAE9}">
      <dsp:nvSpPr>
        <dsp:cNvPr id="0" name=""/>
        <dsp:cNvSpPr/>
      </dsp:nvSpPr>
      <dsp:spPr>
        <a:xfrm>
          <a:off x="1212950" y="972611"/>
          <a:ext cx="2523848" cy="11193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2 Font Types</a:t>
          </a:r>
        </a:p>
      </dsp:txBody>
      <dsp:txXfrm>
        <a:off x="1212950" y="972611"/>
        <a:ext cx="2523848" cy="1119312"/>
      </dsp:txXfrm>
    </dsp:sp>
    <dsp:sp modelId="{D606C82E-DDDC-4048-B164-BDE5D4E5F7CF}">
      <dsp:nvSpPr>
        <dsp:cNvPr id="0" name=""/>
        <dsp:cNvSpPr/>
      </dsp:nvSpPr>
      <dsp:spPr>
        <a:xfrm>
          <a:off x="1193" y="2562035"/>
          <a:ext cx="2238625" cy="11193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Serif</a:t>
          </a:r>
        </a:p>
      </dsp:txBody>
      <dsp:txXfrm>
        <a:off x="1193" y="2562035"/>
        <a:ext cx="2238625" cy="1119312"/>
      </dsp:txXfrm>
    </dsp:sp>
    <dsp:sp modelId="{E7B6D4DE-24C2-496C-8998-2751A51A1D34}">
      <dsp:nvSpPr>
        <dsp:cNvPr id="0" name=""/>
        <dsp:cNvSpPr/>
      </dsp:nvSpPr>
      <dsp:spPr>
        <a:xfrm>
          <a:off x="2709930" y="2562035"/>
          <a:ext cx="2238625" cy="11193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Sans-Serif</a:t>
          </a:r>
        </a:p>
      </dsp:txBody>
      <dsp:txXfrm>
        <a:off x="2709930" y="2562035"/>
        <a:ext cx="2238625" cy="1119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08848-1771-46BF-8C33-7A97CB503DC5}">
      <dsp:nvSpPr>
        <dsp:cNvPr id="0" name=""/>
        <dsp:cNvSpPr/>
      </dsp:nvSpPr>
      <dsp:spPr>
        <a:xfrm>
          <a:off x="282" y="7812"/>
          <a:ext cx="2310675" cy="11553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Monospace</a:t>
          </a:r>
        </a:p>
      </dsp:txBody>
      <dsp:txXfrm>
        <a:off x="282" y="7812"/>
        <a:ext cx="2310675" cy="11553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08848-1771-46BF-8C33-7A97CB503DC5}">
      <dsp:nvSpPr>
        <dsp:cNvPr id="0" name=""/>
        <dsp:cNvSpPr/>
      </dsp:nvSpPr>
      <dsp:spPr>
        <a:xfrm>
          <a:off x="282" y="7812"/>
          <a:ext cx="2310675" cy="11553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Informal</a:t>
          </a:r>
        </a:p>
      </dsp:txBody>
      <dsp:txXfrm>
        <a:off x="282" y="7812"/>
        <a:ext cx="2310675" cy="1155337"/>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US" dirty="0"/>
              <a:t>Power BI Advanced – Data Visualization and Storytelling</a:t>
            </a:r>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5863CAA-0707-4525-9D0D-3F1FBE6AD526}" type="datetimeFigureOut">
              <a:rPr lang="en-US" smtClean="0"/>
              <a:t>6/24/2020</a:t>
            </a:fld>
            <a:endParaRPr lang="en-US" dirty="0"/>
          </a:p>
        </p:txBody>
      </p:sp>
      <p:sp>
        <p:nvSpPr>
          <p:cNvPr id="4" name="Footer Placeholder 3"/>
          <p:cNvSpPr>
            <a:spLocks noGrp="1"/>
          </p:cNvSpPr>
          <p:nvPr>
            <p:ph type="ftr" sz="quarter" idx="2"/>
          </p:nvPr>
        </p:nvSpPr>
        <p:spPr>
          <a:xfrm>
            <a:off x="0" y="6341865"/>
            <a:ext cx="3962400" cy="344090"/>
          </a:xfrm>
          <a:prstGeom prst="rect">
            <a:avLst/>
          </a:prstGeom>
        </p:spPr>
        <p:txBody>
          <a:bodyPr vert="horz" lIns="91440" tIns="45720" rIns="91440" bIns="45720" rtlCol="0" anchor="b"/>
          <a:lstStyle>
            <a:lvl1pPr algn="l">
              <a:defRPr sz="1200"/>
            </a:lvl1pPr>
          </a:lstStyle>
          <a:p>
            <a:r>
              <a:rPr lang="en-US" dirty="0"/>
              <a:t>Barbara Raney (BarbaraR@Slalom.com)</a:t>
            </a:r>
          </a:p>
        </p:txBody>
      </p:sp>
      <p:sp>
        <p:nvSpPr>
          <p:cNvPr id="5" name="Slide Number Placeholder 4"/>
          <p:cNvSpPr>
            <a:spLocks noGrp="1"/>
          </p:cNvSpPr>
          <p:nvPr>
            <p:ph type="sldNum" sz="quarter" idx="3"/>
          </p:nvPr>
        </p:nvSpPr>
        <p:spPr>
          <a:xfrm>
            <a:off x="5179484" y="6341865"/>
            <a:ext cx="3962400" cy="344090"/>
          </a:xfrm>
          <a:prstGeom prst="rect">
            <a:avLst/>
          </a:prstGeom>
        </p:spPr>
        <p:txBody>
          <a:bodyPr vert="horz" lIns="91440" tIns="45720" rIns="91440" bIns="45720" rtlCol="0" anchor="b"/>
          <a:lstStyle>
            <a:lvl1pPr algn="r">
              <a:defRPr sz="1200"/>
            </a:lvl1pPr>
          </a:lstStyle>
          <a:p>
            <a:fld id="{2B259C57-FA19-42EB-AE0F-E5F49BAA8EED}" type="slidenum">
              <a:rPr lang="en-US" smtClean="0"/>
              <a:t>‹#›</a:t>
            </a:fld>
            <a:endParaRPr lang="en-US" dirty="0"/>
          </a:p>
        </p:txBody>
      </p:sp>
    </p:spTree>
    <p:extLst>
      <p:ext uri="{BB962C8B-B14F-4D97-AF65-F5344CB8AC3E}">
        <p14:creationId xmlns:p14="http://schemas.microsoft.com/office/powerpoint/2010/main" val="3954868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1993-EF79-4591-9B0E-41F2C41864E3}" type="datetimeFigureOut">
              <a:rPr lang="en-US" smtClean="0"/>
              <a:t>6/24/2020</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artner" TargetMode="External"/><Relationship Id="rId7" Type="http://schemas.openxmlformats.org/officeDocument/2006/relationships/hyperlink" Target="https://en.wiktionary.org/wiki/variet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Velocity" TargetMode="External"/><Relationship Id="rId5" Type="http://schemas.openxmlformats.org/officeDocument/2006/relationships/hyperlink" Target="https://en.wikipedia.org/wiki/Volume" TargetMode="External"/><Relationship Id="rId4" Type="http://schemas.openxmlformats.org/officeDocument/2006/relationships/hyperlink" Target="https://en.wikipedia.org/w/index.php?title=Doug_Laney&amp;action=edit&amp;redlink=1"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thememaster500.azurewebsites.ne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ichiganjournal.org/wp-content/uploads/2012/04/obama-job-employment.jp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47022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10</a:t>
            </a:fld>
            <a:endParaRPr lang="en-US" dirty="0"/>
          </a:p>
        </p:txBody>
      </p:sp>
    </p:spTree>
    <p:extLst>
      <p:ext uri="{BB962C8B-B14F-4D97-AF65-F5344CB8AC3E}">
        <p14:creationId xmlns:p14="http://schemas.microsoft.com/office/powerpoint/2010/main" val="46328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Most Bad or forgettable reports all have the same problems</a:t>
            </a:r>
            <a:endParaRPr lang="en-US" dirty="0"/>
          </a:p>
          <a:p>
            <a:r>
              <a:rPr lang="en-US" dirty="0"/>
              <a:t>Let’s pick on what I like</a:t>
            </a:r>
            <a:r>
              <a:rPr lang="en-US" baseline="0" dirty="0"/>
              <a:t> to call LOUD charts.  </a:t>
            </a:r>
          </a:p>
          <a:p>
            <a:r>
              <a:rPr lang="en-US" baseline="0" dirty="0"/>
              <a:t>The chart doesn’t really tell the story, the chart isn’t the right chart for the story.  Colors have no semantic value to them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11</a:t>
            </a:fld>
            <a:endParaRPr lang="en-US" dirty="0"/>
          </a:p>
        </p:txBody>
      </p:sp>
    </p:spTree>
    <p:extLst>
      <p:ext uri="{BB962C8B-B14F-4D97-AF65-F5344CB8AC3E}">
        <p14:creationId xmlns:p14="http://schemas.microsoft.com/office/powerpoint/2010/main" val="16927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rPr>
              <a:t>You will learn to identify and fix each of these problems!!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will learn to spot these and fix them moving forward!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12</a:t>
            </a:fld>
            <a:endParaRPr lang="en-US" dirty="0"/>
          </a:p>
        </p:txBody>
      </p:sp>
    </p:spTree>
    <p:extLst>
      <p:ext uri="{BB962C8B-B14F-4D97-AF65-F5344CB8AC3E}">
        <p14:creationId xmlns:p14="http://schemas.microsoft.com/office/powerpoint/2010/main" val="298256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rPr>
              <a:t>To build great visualizations you have to understand Cognitive science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a:t>
            </a:r>
            <a:r>
              <a:rPr lang="en-US" baseline="0" dirty="0"/>
              <a:t> Brains – that big red thing in the middle.  We have learned to be very visual beings.  We have three levels of memory to make things actual.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Iconic Memory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Short Term Memory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a:t>Long Term Memory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13</a:t>
            </a:fld>
            <a:endParaRPr lang="en-US" dirty="0"/>
          </a:p>
        </p:txBody>
      </p:sp>
    </p:spTree>
    <p:extLst>
      <p:ext uri="{BB962C8B-B14F-4D97-AF65-F5344CB8AC3E}">
        <p14:creationId xmlns:p14="http://schemas.microsoft.com/office/powerpoint/2010/main" val="3658854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a:t>
            </a:r>
            <a:r>
              <a:rPr lang="en-US" baseline="0" dirty="0"/>
              <a:t> has to pass from the Iconic Memory-&gt;into the Short Term Memory-&gt; and finally if it makes the cut, into the Long Term Memory.  </a:t>
            </a:r>
            <a:r>
              <a:rPr lang="en-US" dirty="0"/>
              <a:t>Iconic memory involves the memory of visual stimuli. It is how the brain remembers an image you have seen in the world around you. For example, look at an object in the room you are in now, and then close your eyes and visualize that object. The image you "see" in your mind is your iconic memory of that visual stimuli.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(Memory Funnel concept: Slalom under contract with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14</a:t>
            </a:fld>
            <a:endParaRPr lang="en-US" dirty="0"/>
          </a:p>
        </p:txBody>
      </p:sp>
    </p:spTree>
    <p:extLst>
      <p:ext uri="{BB962C8B-B14F-4D97-AF65-F5344CB8AC3E}">
        <p14:creationId xmlns:p14="http://schemas.microsoft.com/office/powerpoint/2010/main" val="236032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Iconic</a:t>
            </a:r>
            <a:r>
              <a:rPr lang="en-US" baseline="0" dirty="0"/>
              <a:t> memory is like a sieve under a faucet. Everything passes through unless it is worthy enough to stick – </a:t>
            </a:r>
            <a:r>
              <a:rPr lang="en-US" i="1" baseline="0" dirty="0"/>
              <a:t>refer to the slide for the additional talking points</a:t>
            </a:r>
          </a:p>
          <a:p>
            <a:pPr marL="171450" indent="-171450">
              <a:buFont typeface="Arial" panose="020B0604020202020204" pitchFamily="34" charset="0"/>
              <a:buChar char="•"/>
            </a:pPr>
            <a:r>
              <a:rPr lang="en-US" baseline="0" dirty="0"/>
              <a:t>There are two strategies to make the iconic memory work </a:t>
            </a:r>
            <a:r>
              <a:rPr lang="en-US" i="1" baseline="0" dirty="0"/>
              <a:t>(next slide)</a:t>
            </a:r>
          </a:p>
          <a:p>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15</a:t>
            </a:fld>
            <a:endParaRPr lang="en-US" dirty="0"/>
          </a:p>
        </p:txBody>
      </p:sp>
    </p:spTree>
    <p:extLst>
      <p:ext uri="{BB962C8B-B14F-4D97-AF65-F5344CB8AC3E}">
        <p14:creationId xmlns:p14="http://schemas.microsoft.com/office/powerpoint/2010/main" val="3368517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aseline="0" dirty="0"/>
              <a:t>Mute the background noise – remove all distractions</a:t>
            </a:r>
          </a:p>
          <a:p>
            <a:pPr marL="171450" lvl="0" indent="-171450">
              <a:buFont typeface="Arial" panose="020B0604020202020204" pitchFamily="34" charset="0"/>
              <a:buChar char="•"/>
            </a:pPr>
            <a:r>
              <a:rPr lang="en-US" baseline="0" dirty="0"/>
              <a:t>Highlight key items – No highlights are bad.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p:txBody>
      </p:sp>
      <p:sp>
        <p:nvSpPr>
          <p:cNvPr id="4" name="Slide Number Placeholder 3"/>
          <p:cNvSpPr>
            <a:spLocks noGrp="1"/>
          </p:cNvSpPr>
          <p:nvPr>
            <p:ph type="sldNum" sz="quarter" idx="10"/>
          </p:nvPr>
        </p:nvSpPr>
        <p:spPr/>
        <p:txBody>
          <a:bodyPr/>
          <a:lstStyle/>
          <a:p>
            <a:fld id="{24F2286A-233C-471D-BDF9-24A775565FE1}" type="slidenum">
              <a:rPr lang="en-US" smtClean="0"/>
              <a:t>16</a:t>
            </a:fld>
            <a:endParaRPr lang="en-US" dirty="0"/>
          </a:p>
        </p:txBody>
      </p:sp>
    </p:spTree>
    <p:extLst>
      <p:ext uri="{BB962C8B-B14F-4D97-AF65-F5344CB8AC3E}">
        <p14:creationId xmlns:p14="http://schemas.microsoft.com/office/powerpoint/2010/main" val="431675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a:t>
            </a:r>
            <a:r>
              <a:rPr lang="en-US" baseline="0" dirty="0"/>
              <a:t> Pre-cognitive attributes mean</a:t>
            </a:r>
          </a:p>
          <a:p>
            <a:r>
              <a:rPr lang="en-US" baseline="0" dirty="0"/>
              <a:t>- </a:t>
            </a:r>
            <a:r>
              <a:rPr lang="en-US" b="1" baseline="0" dirty="0"/>
              <a:t>Attributes that you recognize without paying thought to and interpret “intuitively”</a:t>
            </a:r>
          </a:p>
          <a:p>
            <a:pPr marL="171450" indent="-171450">
              <a:buFontTx/>
              <a:buChar char="-"/>
            </a:pPr>
            <a:r>
              <a:rPr lang="en-US" baseline="0" dirty="0"/>
              <a:t>Talk about how some of these attributes have quantitative encoding and how some do not</a:t>
            </a:r>
          </a:p>
          <a:p>
            <a:pPr marL="0" indent="0">
              <a:buFont typeface="Arial" panose="020B0604020202020204" pitchFamily="34" charset="0"/>
              <a:buNone/>
            </a:pPr>
            <a:r>
              <a:rPr lang="en-US" baseline="0" dirty="0"/>
              <a:t>Tell that this is based on work done by Stephen Few</a:t>
            </a:r>
          </a:p>
          <a:p>
            <a:pPr>
              <a:lnSpc>
                <a:spcPct val="90000"/>
              </a:lnSpc>
              <a:spcAft>
                <a:spcPts val="600"/>
              </a:spcAft>
            </a:pPr>
            <a:r>
              <a:rPr lang="en-US" sz="1200" dirty="0">
                <a:gradFill>
                  <a:gsLst>
                    <a:gs pos="2917">
                      <a:schemeClr val="tx1"/>
                    </a:gs>
                    <a:gs pos="30000">
                      <a:schemeClr val="tx1"/>
                    </a:gs>
                  </a:gsLst>
                  <a:lin ang="5400000" scaled="0"/>
                </a:gradFill>
              </a:rPr>
              <a:t>Very Precise Quantitative Perception: Length and </a:t>
            </a:r>
            <a:r>
              <a:rPr lang="en-US" sz="1200" dirty="0" err="1">
                <a:gradFill>
                  <a:gsLst>
                    <a:gs pos="2917">
                      <a:schemeClr val="tx1"/>
                    </a:gs>
                    <a:gs pos="30000">
                      <a:schemeClr val="tx1"/>
                    </a:gs>
                  </a:gsLst>
                  <a:lin ang="5400000" scaled="0"/>
                </a:gradFill>
              </a:rPr>
              <a:t>2D</a:t>
            </a:r>
            <a:r>
              <a:rPr lang="en-US" sz="1200" dirty="0">
                <a:gradFill>
                  <a:gsLst>
                    <a:gs pos="2917">
                      <a:schemeClr val="tx1"/>
                    </a:gs>
                    <a:gs pos="30000">
                      <a:schemeClr val="tx1"/>
                    </a:gs>
                  </a:gsLst>
                  <a:lin ang="5400000" scaled="0"/>
                </a:gradFill>
              </a:rPr>
              <a:t> Positioning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26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dirty="0">
                <a:gradFill>
                  <a:gsLst>
                    <a:gs pos="2917">
                      <a:schemeClr val="tx1"/>
                    </a:gs>
                    <a:gs pos="30000">
                      <a:schemeClr val="tx1"/>
                    </a:gs>
                  </a:gsLst>
                  <a:lin ang="5400000" scaled="0"/>
                </a:gradFill>
              </a:rPr>
              <a:t>Not Very Precise Quantitative Perception: Width, Size, Intensity, Blur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3027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sz="1200" dirty="0">
                <a:ln w="0"/>
                <a:ea typeface="Segoe UI" pitchFamily="34" charset="0"/>
                <a:cs typeface="Segoe UI" pitchFamily="34" charset="0"/>
              </a:rPr>
              <a:t>No Quantitative Perception = Orientation, Shape, Enclosure, Added Marks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002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Take out survey link if this class is being taught external to Microsoft.</a:t>
            </a:r>
          </a:p>
          <a:p>
            <a:r>
              <a:rPr lang="en-US" b="0" baseline="0" dirty="0"/>
              <a:t>Change Log:</a:t>
            </a:r>
          </a:p>
          <a:p>
            <a:r>
              <a:rPr lang="en-US" b="0" baseline="0" dirty="0"/>
              <a:t>Add Miranda’s suggestions.</a:t>
            </a:r>
          </a:p>
          <a:p>
            <a:r>
              <a:rPr lang="en-US" b="0" baseline="0" dirty="0"/>
              <a:t>-Slide 29 change the slide name</a:t>
            </a:r>
          </a:p>
          <a:p>
            <a:r>
              <a:rPr lang="en-US" b="0" baseline="0" dirty="0"/>
              <a:t>- Readjust the order of slide 38 to 42</a:t>
            </a:r>
          </a:p>
          <a:p>
            <a:r>
              <a:rPr lang="en-US" b="0" baseline="0" dirty="0"/>
              <a:t>-Slide 78 change the icon</a:t>
            </a:r>
            <a:endParaRPr lang="en-US" b="0" dirty="0"/>
          </a:p>
        </p:txBody>
      </p:sp>
      <p:sp>
        <p:nvSpPr>
          <p:cNvPr id="4" name="Slide Number Placeholder 3"/>
          <p:cNvSpPr>
            <a:spLocks noGrp="1"/>
          </p:cNvSpPr>
          <p:nvPr>
            <p:ph type="sldNum" sz="quarter" idx="10"/>
          </p:nvPr>
        </p:nvSpPr>
        <p:spPr/>
        <p:txBody>
          <a:bodyPr/>
          <a:lstStyle/>
          <a:p>
            <a:fld id="{075C3270-D5B6-4AE0-BFEC-3BB548CBAE0E}" type="slidenum">
              <a:rPr lang="en-US" smtClean="0"/>
              <a:t>2</a:t>
            </a:fld>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make short term</a:t>
            </a:r>
            <a:r>
              <a:rPr lang="en-US" baseline="0" dirty="0"/>
              <a:t> memory work to your advantage</a:t>
            </a:r>
          </a:p>
          <a:p>
            <a:pPr marL="171450" indent="-171450">
              <a:buFont typeface="Arial" panose="020B0604020202020204" pitchFamily="34" charset="0"/>
              <a:buChar char="•"/>
            </a:pPr>
            <a:r>
              <a:rPr lang="en-US" baseline="0" dirty="0"/>
              <a:t>Not have more than 3-5 pieces of information</a:t>
            </a:r>
          </a:p>
          <a:p>
            <a:pPr marL="171450" indent="-171450">
              <a:buFont typeface="Arial" panose="020B0604020202020204" pitchFamily="34" charset="0"/>
              <a:buChar char="•"/>
            </a:pPr>
            <a:r>
              <a:rPr lang="en-US" baseline="0" dirty="0"/>
              <a:t>But practically our slides and reports will be complex and have more than 3-5 pieces of information</a:t>
            </a:r>
          </a:p>
          <a:p>
            <a:pPr marL="171450" indent="-171450">
              <a:buFont typeface="Arial" panose="020B0604020202020204" pitchFamily="34" charset="0"/>
              <a:buChar char="•"/>
            </a:pPr>
            <a:r>
              <a:rPr lang="en-US" baseline="0" dirty="0"/>
              <a:t>How do you bring down information to 3-5 pieces </a:t>
            </a:r>
          </a:p>
          <a:p>
            <a:pPr marL="171450" indent="-171450">
              <a:buFont typeface="Arial" panose="020B0604020202020204" pitchFamily="34" charset="0"/>
              <a:buChar char="•"/>
            </a:pPr>
            <a:r>
              <a:rPr lang="en-US" baseline="0" dirty="0"/>
              <a:t>Strategy is to group stuff</a:t>
            </a:r>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20</a:t>
            </a:fld>
            <a:endParaRPr lang="en-US" dirty="0"/>
          </a:p>
        </p:txBody>
      </p:sp>
    </p:spTree>
    <p:extLst>
      <p:ext uri="{BB962C8B-B14F-4D97-AF65-F5344CB8AC3E}">
        <p14:creationId xmlns:p14="http://schemas.microsoft.com/office/powerpoint/2010/main" val="180736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Gestalt’s principles</a:t>
            </a:r>
            <a:r>
              <a:rPr lang="en-US" baseline="0" dirty="0"/>
              <a:t> will be employed to </a:t>
            </a:r>
            <a:r>
              <a:rPr lang="en-US" b="1" baseline="0" dirty="0"/>
              <a:t>strategically Group Items and/or Create Patterns</a:t>
            </a:r>
            <a:r>
              <a:rPr lang="en-US" baseline="0" dirty="0"/>
              <a:t>.</a:t>
            </a:r>
          </a:p>
          <a:p>
            <a:r>
              <a:rPr lang="en-US" baseline="0" dirty="0"/>
              <a:t>Lines together and proximity to each other show a pattern and then the bolding and lightning also draw attention.</a:t>
            </a:r>
          </a:p>
          <a:p>
            <a:r>
              <a:rPr lang="en-US" baseline="0" dirty="0"/>
              <a:t>You can also have continuity in a triple chart like the three charts stacked on top of each other in Power BI to help you see where there is pattern an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class participation – who saw the faces first, who saw the vase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Demo yet.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25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Gestalt’s principles</a:t>
            </a:r>
            <a:r>
              <a:rPr lang="en-US" baseline="0" dirty="0"/>
              <a:t> will be employed to </a:t>
            </a:r>
            <a:r>
              <a:rPr lang="en-US" b="1" baseline="0" dirty="0"/>
              <a:t>strategically Group Items and/or Create Patterns</a:t>
            </a:r>
            <a:r>
              <a:rPr lang="en-US" baseline="0" dirty="0"/>
              <a:t>.</a:t>
            </a:r>
          </a:p>
          <a:p>
            <a:r>
              <a:rPr lang="en-US" baseline="0" dirty="0"/>
              <a:t>Lines together and proximity to each other show a pattern and then the bolding and lightning also draw attention.</a:t>
            </a:r>
          </a:p>
          <a:p>
            <a:r>
              <a:rPr lang="en-US" baseline="0" dirty="0"/>
              <a:t>You can also have continuity in a triple chart like the three charts stacked on top of each other in Power BI to help you see where there is pattern an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class participation – who saw the faces first, who saw the vase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Demo yet.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546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Gestalt’s principles</a:t>
            </a:r>
            <a:r>
              <a:rPr lang="en-US" baseline="0" dirty="0"/>
              <a:t> will be employed to </a:t>
            </a:r>
            <a:r>
              <a:rPr lang="en-US" b="1" baseline="0" dirty="0"/>
              <a:t>strategically Group Items and/or Create Patterns</a:t>
            </a:r>
            <a:r>
              <a:rPr lang="en-US" baseline="0" dirty="0"/>
              <a:t>.</a:t>
            </a:r>
          </a:p>
          <a:p>
            <a:r>
              <a:rPr lang="en-US" baseline="0" dirty="0"/>
              <a:t>Lines together and proximity to each other show a pattern and then the bolding and lightning also draw attention.</a:t>
            </a:r>
          </a:p>
          <a:p>
            <a:r>
              <a:rPr lang="en-US" baseline="0" dirty="0"/>
              <a:t>You can also have continuity in a triple chart like the three charts stacked on top of each other in Power BI to help you see where there is pattern an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class participation – who saw the faces first, who saw the vase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Demo yet.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8823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Gestalt’s principles</a:t>
            </a:r>
            <a:r>
              <a:rPr lang="en-US" baseline="0" dirty="0"/>
              <a:t> will be employed to </a:t>
            </a:r>
            <a:r>
              <a:rPr lang="en-US" b="1" baseline="0" dirty="0"/>
              <a:t>strategically Group Items and/or Create Patterns</a:t>
            </a:r>
            <a:r>
              <a:rPr lang="en-US" baseline="0" dirty="0"/>
              <a:t>.</a:t>
            </a:r>
          </a:p>
          <a:p>
            <a:r>
              <a:rPr lang="en-US" baseline="0" dirty="0"/>
              <a:t>Lines together and proximity to each other show a pattern and then the bolding and lightning also draw attention.</a:t>
            </a:r>
          </a:p>
          <a:p>
            <a:r>
              <a:rPr lang="en-US" baseline="0" dirty="0"/>
              <a:t>You can also have continuity in a triple chart like the three charts stacked on top of each other in Power BI to help you see where there is pattern an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class participation – who saw the faces first, who saw the vase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Demo yet.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7576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Gestalt’s principles</a:t>
            </a:r>
            <a:r>
              <a:rPr lang="en-US" baseline="0" dirty="0"/>
              <a:t> will be employed to </a:t>
            </a:r>
            <a:r>
              <a:rPr lang="en-US" b="1" baseline="0" dirty="0"/>
              <a:t>strategically Group Items and/or Create Patterns</a:t>
            </a:r>
            <a:r>
              <a:rPr lang="en-US" baseline="0" dirty="0"/>
              <a:t>.</a:t>
            </a:r>
          </a:p>
          <a:p>
            <a:r>
              <a:rPr lang="en-US" baseline="0" dirty="0"/>
              <a:t>Lines together and proximity to each other show a pattern and then the bolding and lightning also draw attention.</a:t>
            </a:r>
          </a:p>
          <a:p>
            <a:r>
              <a:rPr lang="en-US" baseline="0" dirty="0"/>
              <a:t>You can also have continuity in a triple chart like the three charts stacked on top of each other in Power BI to help you see where there is pattern an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for class participation – who saw the faces first, who saw the vase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Demo yet.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5740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Creating those patterns will help spark the iconic memory, pass it down to the short term memory, and eventually down to the Long Term memory.  This can only take a few second-minutes to get to Long Term memory but we have to be in long term memory for effective decision making to take place.</a:t>
            </a:r>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26</a:t>
            </a:fld>
            <a:endParaRPr lang="en-US" dirty="0"/>
          </a:p>
        </p:txBody>
      </p:sp>
    </p:spTree>
    <p:extLst>
      <p:ext uri="{BB962C8B-B14F-4D97-AF65-F5344CB8AC3E}">
        <p14:creationId xmlns:p14="http://schemas.microsoft.com/office/powerpoint/2010/main" val="430310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spark</a:t>
            </a:r>
            <a:r>
              <a:rPr lang="en-US" baseline="0" dirty="0"/>
              <a:t> long term memory you need to combine all the techniques listed above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9460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28</a:t>
            </a:fld>
            <a:endParaRPr lang="en-US" dirty="0"/>
          </a:p>
        </p:txBody>
      </p:sp>
    </p:spTree>
    <p:extLst>
      <p:ext uri="{BB962C8B-B14F-4D97-AF65-F5344CB8AC3E}">
        <p14:creationId xmlns:p14="http://schemas.microsoft.com/office/powerpoint/2010/main" val="346849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Top Questions and YOUR STORY</a:t>
            </a:r>
          </a:p>
          <a:p>
            <a:pPr marL="0" lvl="0" indent="0">
              <a:buFont typeface="Arial" panose="020B0604020202020204" pitchFamily="34" charset="0"/>
              <a:buNone/>
            </a:pPr>
            <a:r>
              <a:rPr lang="en-US" baseline="0" dirty="0"/>
              <a:t>This should be a whiteboard type exercise.</a:t>
            </a:r>
          </a:p>
          <a:p>
            <a:pPr marL="0" lvl="0" indent="0">
              <a:buFont typeface="Arial" panose="020B0604020202020204" pitchFamily="34" charset="0"/>
              <a:buNone/>
            </a:pPr>
            <a:r>
              <a:rPr lang="en-US" baseline="0" dirty="0"/>
              <a:t>Have your data available handy if possible to even see if the visuals you want to come up with are possible and tell the right story.  This process used to take a long time but with the technology of today, it can become a much faster way to prototype by working agile.</a:t>
            </a:r>
          </a:p>
          <a:p>
            <a:pPr marL="0" lvl="0" indent="0">
              <a:buFont typeface="Arial" panose="020B0604020202020204" pitchFamily="34" charset="0"/>
              <a:buNone/>
            </a:pPr>
            <a:r>
              <a:rPr lang="en-US" baseline="0" dirty="0"/>
              <a:t>First learn your audiences needs (top 5 can be top 3-7) but what are the top questions that need to be answered.  Do you need to know how many tickets are in red status, do you need to know how many customers are staying engaged and what type of social media are they using and for how long.</a:t>
            </a:r>
          </a:p>
          <a:p>
            <a:pPr marL="0" lvl="0" indent="0">
              <a:buFont typeface="Arial" panose="020B0604020202020204" pitchFamily="34" charset="0"/>
              <a:buNone/>
            </a:pPr>
            <a:r>
              <a:rPr lang="en-US" baseline="0" dirty="0"/>
              <a:t>Get your top 5 questions and then find out what data you need to have to get these answered.  Who has it, who do I need to get it from, can I get it today.</a:t>
            </a:r>
          </a:p>
          <a:p>
            <a:pPr marL="0" lvl="0" indent="0">
              <a:buFont typeface="Arial" panose="020B0604020202020204" pitchFamily="34" charset="0"/>
              <a:buNone/>
            </a:pPr>
            <a:r>
              <a:rPr lang="en-US" baseline="0" dirty="0"/>
              <a:t>While I still have my stake holders in the room, use the whiteboard to scribble out the concept.  What types of visuals like a tree map or a stacked column chart.  Then take pictures of the white board and then when you get the first set of sample data into power bi, then start to create the visuals,  Get back to your stake holders and show them the new visuals, with Power BI you can make changes right away.</a:t>
            </a:r>
          </a:p>
          <a:p>
            <a:pPr marL="0" lvl="0" indent="0">
              <a:buFont typeface="Arial" panose="020B0604020202020204" pitchFamily="34" charset="0"/>
              <a:buNone/>
            </a:pPr>
            <a:r>
              <a:rPr lang="en-US" baseline="0" dirty="0"/>
              <a:t>And then as soon as you have your first initial pass at this is usually when you get access to your end data.  Power BI is great at being able to map to the new data so you don’t have to break the visuals you created.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a:p>
            <a:pPr marL="0" lvl="0" indent="0">
              <a:buFont typeface="Arial" panose="020B0604020202020204" pitchFamily="34" charset="0"/>
              <a:buNone/>
            </a:pPr>
            <a:endParaRPr lang="en-US" baseline="0" dirty="0"/>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461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a:r>
            <a:r>
              <a:rPr lang="en-US" baseline="0" dirty="0"/>
              <a:t>e class is roughly 4 hours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236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Top Questions and YOUR STORY</a:t>
            </a:r>
          </a:p>
          <a:p>
            <a:pPr marL="228600" lvl="0" indent="-228600">
              <a:buFont typeface="+mj-lt"/>
              <a:buAutoNum type="arabicPeriod"/>
            </a:pPr>
            <a:r>
              <a:rPr lang="en-US" baseline="0" dirty="0"/>
              <a:t>Have students take notes or jot down THEIR top question</a:t>
            </a:r>
          </a:p>
          <a:p>
            <a:pPr marL="228600" lvl="0" indent="-228600">
              <a:buFont typeface="+mj-lt"/>
              <a:buAutoNum type="arabicPeriod"/>
            </a:pPr>
            <a:r>
              <a:rPr lang="en-US" baseline="0" dirty="0"/>
              <a:t>Have them parse out their MEASURES</a:t>
            </a:r>
          </a:p>
          <a:p>
            <a:pPr marL="228600" lvl="0" indent="-228600">
              <a:buFont typeface="+mj-lt"/>
              <a:buAutoNum type="arabicPeriod"/>
            </a:pPr>
            <a:r>
              <a:rPr lang="en-US" baseline="0" dirty="0"/>
              <a:t>Have them call out their Attributes</a:t>
            </a:r>
            <a:br>
              <a:rPr lang="en-US" baseline="0" dirty="0"/>
            </a:br>
            <a:br>
              <a:rPr lang="en-US" baseline="0" dirty="0"/>
            </a:br>
            <a:br>
              <a:rPr lang="en-US" baseline="0" dirty="0"/>
            </a:b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(Image Source: Slalom under contract with Microsoft)</a:t>
            </a:r>
          </a:p>
          <a:p>
            <a:pPr marL="0" lvl="0" indent="0">
              <a:buFont typeface="Arial" panose="020B0604020202020204" pitchFamily="34" charset="0"/>
              <a:buNone/>
            </a:pPr>
            <a:endParaRPr lang="en-US" baseline="0" dirty="0"/>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4709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n w="0"/>
              </a:rPr>
              <a:t>This is an Example of a possible diagram with two facts and multiple </a:t>
            </a:r>
            <a:r>
              <a:rPr lang="en-US" sz="1200" b="1" dirty="0" err="1">
                <a:ln w="0"/>
              </a:rPr>
              <a:t>dimensins</a:t>
            </a:r>
            <a:endParaRPr lang="en-US" sz="1200" b="1" dirty="0">
              <a:ln w="0"/>
            </a:endParaRPr>
          </a:p>
          <a:p>
            <a:r>
              <a:rPr lang="en-US" sz="1200" dirty="0">
                <a:ln w="0"/>
              </a:rPr>
              <a:t>Keep in mind, your measures (calculations) should be placed on a fact table, but it really does not matter which one.  The key is that measures </a:t>
            </a:r>
            <a:r>
              <a:rPr lang="en-US" sz="1200" b="1" dirty="0">
                <a:ln w="0"/>
              </a:rPr>
              <a:t>should not be placed on dimension tables</a:t>
            </a:r>
            <a:r>
              <a:rPr lang="en-US" sz="1200" dirty="0">
                <a:ln w="0"/>
              </a:rPr>
              <a:t>.  </a:t>
            </a:r>
            <a:br>
              <a:rPr lang="en-US" sz="1200" dirty="0">
                <a:ln w="0"/>
              </a:rPr>
            </a:br>
            <a:r>
              <a:rPr lang="en-US" sz="1200" dirty="0">
                <a:ln w="0"/>
              </a:rPr>
              <a:t>If students want more detail on Why, send them to the DAX class for more detailed discussion. </a:t>
            </a:r>
          </a:p>
          <a:p>
            <a:endParaRPr lang="en-US" sz="1200" dirty="0">
              <a:ln w="0"/>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31</a:t>
            </a:fld>
            <a:endParaRPr lang="en-US" dirty="0"/>
          </a:p>
        </p:txBody>
      </p:sp>
    </p:spTree>
    <p:extLst>
      <p:ext uri="{BB962C8B-B14F-4D97-AF65-F5344CB8AC3E}">
        <p14:creationId xmlns:p14="http://schemas.microsoft.com/office/powerpoint/2010/main" val="3912449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8471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Source: Docs.Microsoft.com</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5432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0450" y="665163"/>
            <a:ext cx="7637463" cy="4297362"/>
          </a:xfrm>
        </p:spPr>
      </p:sp>
      <p:sp>
        <p:nvSpPr>
          <p:cNvPr id="3" name="Notes Placeholder 2"/>
          <p:cNvSpPr>
            <a:spLocks noGrp="1"/>
          </p:cNvSpPr>
          <p:nvPr>
            <p:ph type="body" idx="1"/>
          </p:nvPr>
        </p:nvSpPr>
        <p:spPr/>
        <p:txBody>
          <a:bodyPr/>
          <a:lstStyle/>
          <a:p>
            <a:r>
              <a:rPr lang="en-US" dirty="0"/>
              <a:t>Example #1 is the most simple of the examples.  One Dataset and One Report.  Report could be “Pinned as Live Page” to create the dashboard.</a:t>
            </a:r>
          </a:p>
          <a:p>
            <a:r>
              <a:rPr lang="en-US" dirty="0"/>
              <a:t>Example #2 – the second report now can also be created as a PBIX using a connection to the data set in PowerBI.com</a:t>
            </a:r>
          </a:p>
          <a:p>
            <a:r>
              <a:rPr lang="en-US" dirty="0"/>
              <a:t>Example #3 – very common multi-tier dashboard where the executive dashboard is a summary of the project dashboards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6663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difference between a </a:t>
            </a:r>
            <a:r>
              <a:rPr lang="en-US" b="1" dirty="0"/>
              <a:t>Dashboard</a:t>
            </a:r>
            <a:r>
              <a:rPr lang="en-US" dirty="0"/>
              <a:t> (Summary level) and a </a:t>
            </a:r>
            <a:r>
              <a:rPr lang="en-US" b="1" dirty="0"/>
              <a:t>Report</a:t>
            </a:r>
            <a:r>
              <a:rPr lang="en-US" dirty="0"/>
              <a:t> (Detail Analysis).</a:t>
            </a:r>
          </a:p>
          <a:p>
            <a:r>
              <a:rPr lang="en-US" dirty="0"/>
              <a:t>Don’t demo the report at this time – new slide later to break up and demo the report</a:t>
            </a: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35</a:t>
            </a:fld>
            <a:endParaRPr lang="en-US" dirty="0"/>
          </a:p>
        </p:txBody>
      </p:sp>
    </p:spTree>
    <p:extLst>
      <p:ext uri="{BB962C8B-B14F-4D97-AF65-F5344CB8AC3E}">
        <p14:creationId xmlns:p14="http://schemas.microsoft.com/office/powerpoint/2010/main" val="291971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36</a:t>
            </a:fld>
            <a:endParaRPr lang="en-US" dirty="0"/>
          </a:p>
        </p:txBody>
      </p:sp>
    </p:spTree>
    <p:extLst>
      <p:ext uri="{BB962C8B-B14F-4D97-AF65-F5344CB8AC3E}">
        <p14:creationId xmlns:p14="http://schemas.microsoft.com/office/powerpoint/2010/main" val="264172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focus will</a:t>
            </a:r>
            <a:r>
              <a:rPr lang="en-US" baseline="0" dirty="0"/>
              <a:t> be cultures which read Left to Right and Top to Bottom.  Discuss that other cultures may have different biases. </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37</a:t>
            </a:fld>
            <a:endParaRPr lang="en-US" dirty="0"/>
          </a:p>
        </p:txBody>
      </p:sp>
    </p:spTree>
    <p:extLst>
      <p:ext uri="{BB962C8B-B14F-4D97-AF65-F5344CB8AC3E}">
        <p14:creationId xmlns:p14="http://schemas.microsoft.com/office/powerpoint/2010/main" val="955212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1071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39</a:t>
            </a:fld>
            <a:endParaRPr lang="en-US" dirty="0"/>
          </a:p>
        </p:txBody>
      </p:sp>
    </p:spTree>
    <p:extLst>
      <p:ext uri="{BB962C8B-B14F-4D97-AF65-F5344CB8AC3E}">
        <p14:creationId xmlns:p14="http://schemas.microsoft.com/office/powerpoint/2010/main" val="239613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dirty="0"/>
              <a:t>Talk to the slide</a:t>
            </a:r>
          </a:p>
          <a:p>
            <a:r>
              <a:rPr lang="en-US" sz="2300" dirty="0"/>
              <a:t>Why do you need to tell a story with data, how</a:t>
            </a:r>
            <a:r>
              <a:rPr lang="en-US" sz="2300" baseline="0" dirty="0"/>
              <a:t> to think agilely.</a:t>
            </a:r>
            <a:endParaRPr lang="en-US" sz="23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45602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used color in a really effective way here.  The only reason that the gauge</a:t>
            </a:r>
            <a:r>
              <a:rPr lang="en-US" baseline="0" dirty="0"/>
              <a:t> charts are the same color is that this particular tile cannot change color at this time.</a:t>
            </a:r>
          </a:p>
          <a:p>
            <a:r>
              <a:rPr lang="en-US" baseline="0" dirty="0"/>
              <a:t>The use of colors as we talked about in previous slides help show the continuity for each stage of the Sales process while each row shows the comparable data.</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40</a:t>
            </a:fld>
            <a:endParaRPr lang="en-US" dirty="0"/>
          </a:p>
        </p:txBody>
      </p:sp>
    </p:spTree>
    <p:extLst>
      <p:ext uri="{BB962C8B-B14F-4D97-AF65-F5344CB8AC3E}">
        <p14:creationId xmlns:p14="http://schemas.microsoft.com/office/powerpoint/2010/main" val="2521703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Explain this a real Microsoft example from the lead of BI and Analytics for James Phillips</a:t>
            </a:r>
          </a:p>
          <a:p>
            <a:pPr marL="628650" lvl="1" indent="-171450">
              <a:buFont typeface="Arial" panose="020B0604020202020204" pitchFamily="34" charset="0"/>
              <a:buChar char="•"/>
            </a:pPr>
            <a:r>
              <a:rPr lang="en-US" baseline="0" dirty="0"/>
              <a:t>The article was published in April 2017 by </a:t>
            </a:r>
            <a:r>
              <a:rPr lang="en-US" baseline="0" dirty="0" err="1"/>
              <a:t>Slawomir</a:t>
            </a:r>
            <a:r>
              <a:rPr lang="en-US" baseline="0" dirty="0"/>
              <a:t> </a:t>
            </a:r>
            <a:r>
              <a:rPr lang="en-US" baseline="0" dirty="0" err="1"/>
              <a:t>Kierner</a:t>
            </a:r>
            <a:endParaRPr lang="en-US" baseline="0" dirty="0"/>
          </a:p>
          <a:p>
            <a:pPr marL="628650" lvl="1" indent="-171450">
              <a:buFont typeface="Arial" panose="020B0604020202020204" pitchFamily="34" charset="0"/>
              <a:buChar char="•"/>
            </a:pPr>
            <a:r>
              <a:rPr lang="en-US" baseline="0" dirty="0"/>
              <a:t>https://powerbi.microsoft.com/en-us/blog/how-microsoft-uses-power-bi-to-run-its-growing-cloud-business/ </a:t>
            </a:r>
          </a:p>
          <a:p>
            <a:pPr marL="628650" lvl="1" indent="-171450">
              <a:buFont typeface="Arial" panose="020B0604020202020204" pitchFamily="34" charset="0"/>
              <a:buChar char="•"/>
            </a:pPr>
            <a:endParaRPr lang="en-US" baseline="0" dirty="0"/>
          </a:p>
          <a:p>
            <a:endParaRPr lang="en-US" baseline="0" dirty="0"/>
          </a:p>
          <a:p>
            <a:r>
              <a:rPr lang="en-US" baseline="0" dirty="0"/>
              <a:t>Another really good example of a dashboard where color is used to group appropriately.  We see two of Gestault’s principles in play here… Closure and Continuity.  Closure is by the colors framing the metrics and Continuity is with the spacing between each of the 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Microsoft used with permission)</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41</a:t>
            </a:fld>
            <a:endParaRPr lang="en-US" dirty="0"/>
          </a:p>
        </p:txBody>
      </p:sp>
    </p:spTree>
    <p:extLst>
      <p:ext uri="{BB962C8B-B14F-4D97-AF65-F5344CB8AC3E}">
        <p14:creationId xmlns:p14="http://schemas.microsoft.com/office/powerpoint/2010/main" val="3443714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42</a:t>
            </a:fld>
            <a:endParaRPr lang="en-US" dirty="0"/>
          </a:p>
        </p:txBody>
      </p:sp>
    </p:spTree>
    <p:extLst>
      <p:ext uri="{BB962C8B-B14F-4D97-AF65-F5344CB8AC3E}">
        <p14:creationId xmlns:p14="http://schemas.microsoft.com/office/powerpoint/2010/main" val="3680288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Demo- go through some scenarios and when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Slalom under contract with Microsoft)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4973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Discuss the implications of each choice</a:t>
            </a:r>
          </a:p>
          <a:p>
            <a:pPr marL="0" indent="0">
              <a:buFontTx/>
              <a:buNone/>
            </a:pPr>
            <a:r>
              <a:rPr lang="en-US" baseline="0" dirty="0"/>
              <a:t> </a:t>
            </a:r>
          </a:p>
        </p:txBody>
      </p:sp>
      <p:sp>
        <p:nvSpPr>
          <p:cNvPr id="4" name="Slide Number Placeholder 3"/>
          <p:cNvSpPr>
            <a:spLocks noGrp="1"/>
          </p:cNvSpPr>
          <p:nvPr>
            <p:ph type="sldNum" sz="quarter" idx="10"/>
          </p:nvPr>
        </p:nvSpPr>
        <p:spPr/>
        <p:txBody>
          <a:bodyPr/>
          <a:lstStyle/>
          <a:p>
            <a:fld id="{24F2286A-233C-471D-BDF9-24A775565FE1}" type="slidenum">
              <a:rPr lang="en-US" smtClean="0"/>
              <a:t>44</a:t>
            </a:fld>
            <a:endParaRPr lang="en-US" dirty="0"/>
          </a:p>
        </p:txBody>
      </p:sp>
    </p:spTree>
    <p:extLst>
      <p:ext uri="{BB962C8B-B14F-4D97-AF65-F5344CB8AC3E}">
        <p14:creationId xmlns:p14="http://schemas.microsoft.com/office/powerpoint/2010/main" val="167845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Bar charts now have the ability to word wrap the Y axis which makes them even more powerful.</a:t>
            </a:r>
          </a:p>
        </p:txBody>
      </p:sp>
      <p:sp>
        <p:nvSpPr>
          <p:cNvPr id="4" name="Slide Number Placeholder 3"/>
          <p:cNvSpPr>
            <a:spLocks noGrp="1"/>
          </p:cNvSpPr>
          <p:nvPr>
            <p:ph type="sldNum" sz="quarter" idx="10"/>
          </p:nvPr>
        </p:nvSpPr>
        <p:spPr/>
        <p:txBody>
          <a:bodyPr/>
          <a:lstStyle/>
          <a:p>
            <a:fld id="{24F2286A-233C-471D-BDF9-24A775565FE1}" type="slidenum">
              <a:rPr lang="en-US" smtClean="0"/>
              <a:t>45</a:t>
            </a:fld>
            <a:endParaRPr lang="en-US"/>
          </a:p>
        </p:txBody>
      </p:sp>
    </p:spTree>
    <p:extLst>
      <p:ext uri="{BB962C8B-B14F-4D97-AF65-F5344CB8AC3E}">
        <p14:creationId xmlns:p14="http://schemas.microsoft.com/office/powerpoint/2010/main" val="1956449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baseline="0" dirty="0"/>
              <a:t>One thing to keep in mind is the aspect ratio. If too short you exaggerate peaks too much, too long and the chart is too flat. Not too many lines or pieces of information otherwise the brain cannot really depict the different lines.  If you want to Demo, in the Complete </a:t>
            </a:r>
            <a:r>
              <a:rPr lang="en-US" b="0" baseline="0" dirty="0" err="1"/>
              <a:t>pbix</a:t>
            </a:r>
            <a:r>
              <a:rPr lang="en-US" b="0" baseline="0" dirty="0"/>
              <a:t> go to the Traffic Channel tab, Toggle the Display Matrix so it shows the matrix and Drill thru on </a:t>
            </a:r>
            <a:r>
              <a:rPr lang="en-US" b="0" baseline="0" dirty="0" err="1"/>
              <a:t>CustomerID</a:t>
            </a:r>
            <a:r>
              <a:rPr lang="en-US" b="0" baseline="0" dirty="0"/>
              <a:t> 1 to see the No Data Line Chart</a:t>
            </a:r>
          </a:p>
        </p:txBody>
      </p:sp>
      <p:sp>
        <p:nvSpPr>
          <p:cNvPr id="4" name="Slide Number Placeholder 3"/>
          <p:cNvSpPr>
            <a:spLocks noGrp="1"/>
          </p:cNvSpPr>
          <p:nvPr>
            <p:ph type="sldNum" sz="quarter" idx="10"/>
          </p:nvPr>
        </p:nvSpPr>
        <p:spPr/>
        <p:txBody>
          <a:bodyPr/>
          <a:lstStyle/>
          <a:p>
            <a:fld id="{24F2286A-233C-471D-BDF9-24A775565FE1}" type="slidenum">
              <a:rPr lang="en-US" smtClean="0"/>
              <a:t>46</a:t>
            </a:fld>
            <a:endParaRPr lang="en-US"/>
          </a:p>
        </p:txBody>
      </p:sp>
    </p:spTree>
    <p:extLst>
      <p:ext uri="{BB962C8B-B14F-4D97-AF65-F5344CB8AC3E}">
        <p14:creationId xmlns:p14="http://schemas.microsoft.com/office/powerpoint/2010/main" val="152737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Maybe a </a:t>
            </a:r>
            <a:r>
              <a:rPr lang="en-US" dirty="0" err="1"/>
              <a:t>treemap</a:t>
            </a:r>
            <a:r>
              <a:rPr lang="en-US" baseline="0" dirty="0"/>
              <a:t> might also be better than an area chart</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47</a:t>
            </a:fld>
            <a:endParaRPr lang="en-US"/>
          </a:p>
        </p:txBody>
      </p:sp>
    </p:spTree>
    <p:extLst>
      <p:ext uri="{BB962C8B-B14F-4D97-AF65-F5344CB8AC3E}">
        <p14:creationId xmlns:p14="http://schemas.microsoft.com/office/powerpoint/2010/main" val="1321887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Showing how the burn down of certain goals is a good use of the Stacked </a:t>
            </a:r>
            <a:r>
              <a:rPr lang="en-US" baseline="0" dirty="0"/>
              <a:t>Area Chart</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48</a:t>
            </a:fld>
            <a:endParaRPr lang="en-US"/>
          </a:p>
        </p:txBody>
      </p:sp>
    </p:spTree>
    <p:extLst>
      <p:ext uri="{BB962C8B-B14F-4D97-AF65-F5344CB8AC3E}">
        <p14:creationId xmlns:p14="http://schemas.microsoft.com/office/powerpoint/2010/main" val="9146176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Very</a:t>
            </a:r>
            <a:r>
              <a:rPr lang="en-US" b="0" baseline="0" dirty="0"/>
              <a:t> similar to the burn down chart.  This displays how a metric compares to a rolling trend.</a:t>
            </a:r>
            <a:endParaRPr lang="en-US" b="0" dirty="0"/>
          </a:p>
        </p:txBody>
      </p:sp>
      <p:sp>
        <p:nvSpPr>
          <p:cNvPr id="4" name="Slide Number Placeholder 3"/>
          <p:cNvSpPr>
            <a:spLocks noGrp="1"/>
          </p:cNvSpPr>
          <p:nvPr>
            <p:ph type="sldNum" sz="quarter" idx="10"/>
          </p:nvPr>
        </p:nvSpPr>
        <p:spPr/>
        <p:txBody>
          <a:bodyPr/>
          <a:lstStyle/>
          <a:p>
            <a:fld id="{24F2286A-233C-471D-BDF9-24A775565FE1}" type="slidenum">
              <a:rPr lang="en-US" smtClean="0"/>
              <a:t>49</a:t>
            </a:fld>
            <a:endParaRPr lang="en-US"/>
          </a:p>
        </p:txBody>
      </p:sp>
    </p:spTree>
    <p:extLst>
      <p:ext uri="{BB962C8B-B14F-4D97-AF65-F5344CB8AC3E}">
        <p14:creationId xmlns:p14="http://schemas.microsoft.com/office/powerpoint/2010/main" val="102471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a:t>
            </a:fld>
            <a:endParaRPr lang="en-US" dirty="0"/>
          </a:p>
        </p:txBody>
      </p:sp>
    </p:spTree>
    <p:extLst>
      <p:ext uri="{BB962C8B-B14F-4D97-AF65-F5344CB8AC3E}">
        <p14:creationId xmlns:p14="http://schemas.microsoft.com/office/powerpoint/2010/main" val="939085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to be thinking about what</a:t>
            </a:r>
            <a:r>
              <a:rPr lang="en-US" baseline="0" dirty="0"/>
              <a:t> the future of the report is?  Will new categories be added later?</a:t>
            </a:r>
          </a:p>
          <a:p>
            <a:r>
              <a:rPr lang="en-US" baseline="0" dirty="0"/>
              <a:t>Know your story.  If your overall totals of your data are the important item, then you want the stacked chart. If the breakdown itself is the most important thing, then a clustered chart might be better (but you lose the grand total).</a:t>
            </a:r>
          </a:p>
          <a:p>
            <a:r>
              <a:rPr lang="en-US" baseline="0" dirty="0"/>
              <a:t>The mixed ignores the absolute numbers.  We wouldn’t use this if the East is better than the West because it will not show correctly.</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50</a:t>
            </a:fld>
            <a:endParaRPr lang="en-US"/>
          </a:p>
        </p:txBody>
      </p:sp>
    </p:spTree>
    <p:extLst>
      <p:ext uri="{BB962C8B-B14F-4D97-AF65-F5344CB8AC3E}">
        <p14:creationId xmlns:p14="http://schemas.microsoft.com/office/powerpoint/2010/main" val="1763785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Top chart shows the details and</a:t>
            </a:r>
            <a:r>
              <a:rPr lang="en-US" b="0" baseline="0" dirty="0"/>
              <a:t> then use a drill down when the click into the details.  Left most is the biggest and then smaller towards the bottom right corner.</a:t>
            </a:r>
          </a:p>
          <a:p>
            <a:pPr marL="0" indent="0">
              <a:buFontTx/>
              <a:buNone/>
            </a:pPr>
            <a:r>
              <a:rPr lang="en-US" b="0" baseline="0" dirty="0"/>
              <a:t>Chart is on “Sales, Units Sold” tab</a:t>
            </a:r>
            <a:endParaRPr lang="en-US" b="0" dirty="0"/>
          </a:p>
        </p:txBody>
      </p:sp>
      <p:sp>
        <p:nvSpPr>
          <p:cNvPr id="4" name="Slide Number Placeholder 3"/>
          <p:cNvSpPr>
            <a:spLocks noGrp="1"/>
          </p:cNvSpPr>
          <p:nvPr>
            <p:ph type="sldNum" sz="quarter" idx="10"/>
          </p:nvPr>
        </p:nvSpPr>
        <p:spPr/>
        <p:txBody>
          <a:bodyPr/>
          <a:lstStyle/>
          <a:p>
            <a:fld id="{24F2286A-233C-471D-BDF9-24A775565FE1}" type="slidenum">
              <a:rPr lang="en-US" smtClean="0"/>
              <a:t>51</a:t>
            </a:fld>
            <a:endParaRPr lang="en-US"/>
          </a:p>
        </p:txBody>
      </p:sp>
    </p:spTree>
    <p:extLst>
      <p:ext uri="{BB962C8B-B14F-4D97-AF65-F5344CB8AC3E}">
        <p14:creationId xmlns:p14="http://schemas.microsoft.com/office/powerpoint/2010/main" val="1208593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Top pie chart – Yeah…. Way too many categories.  How can you differentiate</a:t>
            </a:r>
            <a:r>
              <a:rPr lang="en-US" baseline="0" dirty="0"/>
              <a:t> and then the ratios are not in a continuous sort order.</a:t>
            </a:r>
          </a:p>
          <a:p>
            <a:pPr marL="0" indent="0">
              <a:buFontTx/>
              <a:buNone/>
            </a:pPr>
            <a:r>
              <a:rPr lang="en-US" baseline="0" dirty="0"/>
              <a:t>The brain really enjoys the bottom pie chart better if you have to use a Pie Chart.</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52</a:t>
            </a:fld>
            <a:endParaRPr lang="en-US"/>
          </a:p>
        </p:txBody>
      </p:sp>
    </p:spTree>
    <p:extLst>
      <p:ext uri="{BB962C8B-B14F-4D97-AF65-F5344CB8AC3E}">
        <p14:creationId xmlns:p14="http://schemas.microsoft.com/office/powerpoint/2010/main" val="529134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Talk about table best practices (</a:t>
            </a:r>
            <a:r>
              <a:rPr lang="en-US" b="1" baseline="0" dirty="0"/>
              <a:t>no demo </a:t>
            </a:r>
            <a:r>
              <a:rPr lang="en-US" baseline="0" dirty="0"/>
              <a:t>for this slide)</a:t>
            </a:r>
          </a:p>
          <a:p>
            <a:pPr marL="171450" indent="-171450">
              <a:buFontTx/>
              <a:buChar char="-"/>
            </a:pPr>
            <a:r>
              <a:rPr lang="en-US" baseline="0" dirty="0"/>
              <a:t>No distracting colors, borders, reduce precision</a:t>
            </a:r>
          </a:p>
          <a:p>
            <a:pPr marL="171450" indent="-171450">
              <a:buFontTx/>
              <a:buChar char="-"/>
            </a:pPr>
            <a:r>
              <a:rPr lang="en-US" baseline="0" dirty="0"/>
              <a:t>If you are showing numbers in the millions, you don’t need to show pennies</a:t>
            </a:r>
          </a:p>
          <a:p>
            <a:pPr marL="171450" indent="-171450">
              <a:buFontTx/>
              <a:buChar char="-"/>
            </a:pPr>
            <a:r>
              <a:rPr lang="en-US" baseline="0" dirty="0"/>
              <a:t>Don’t go crazy with too much formatting in the tile.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24181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54</a:t>
            </a:fld>
            <a:endParaRPr lang="en-US" dirty="0"/>
          </a:p>
        </p:txBody>
      </p:sp>
    </p:spTree>
    <p:extLst>
      <p:ext uri="{BB962C8B-B14F-4D97-AF65-F5344CB8AC3E}">
        <p14:creationId xmlns:p14="http://schemas.microsoft.com/office/powerpoint/2010/main" val="48808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Put all of your slicers together by overlaying a shape box with a clear fill.  Usually a 1 point, and depending on your theme colors, maybe a light gray.</a:t>
            </a:r>
          </a:p>
          <a:p>
            <a:pPr marL="0" indent="0">
              <a:buFontTx/>
              <a:buNone/>
            </a:pPr>
            <a:r>
              <a:rPr lang="en-US" baseline="0" dirty="0"/>
              <a:t>Key is to make sure to send it to the back so that all of your slicers are functional.</a:t>
            </a:r>
          </a:p>
          <a:p>
            <a:pPr marL="0" indent="0">
              <a:buFontTx/>
              <a:buNone/>
            </a:pPr>
            <a:endParaRPr lang="en-US" baseline="0" dirty="0"/>
          </a:p>
          <a:p>
            <a:pPr marL="0" indent="0">
              <a:buFontTx/>
              <a:buNone/>
            </a:pPr>
            <a:r>
              <a:rPr lang="en-US" baseline="0" dirty="0"/>
              <a:t>Chicklet Slicers are custom visuals that can be downloaded from the Custom Visual website.</a:t>
            </a:r>
          </a:p>
          <a:p>
            <a:pPr marL="0" indent="0">
              <a:buFontTx/>
              <a:buNone/>
            </a:pPr>
            <a:endParaRPr lang="en-US" baseline="0" dirty="0"/>
          </a:p>
          <a:p>
            <a:pPr marL="0" indent="0">
              <a:buFontTx/>
              <a:buNone/>
            </a:pPr>
            <a:r>
              <a:rPr lang="en-US" baseline="0" dirty="0"/>
              <a:t>Date range slicer is a great slicer as well</a:t>
            </a:r>
          </a:p>
          <a:p>
            <a:pPr marL="0" indent="0">
              <a:buFontTx/>
              <a:buNone/>
            </a:pPr>
            <a:endParaRPr lang="en-US" baseline="0" dirty="0"/>
          </a:p>
          <a:p>
            <a:pPr marL="0" indent="0">
              <a:buFontTx/>
              <a:buNone/>
            </a:pPr>
            <a:r>
              <a:rPr lang="en-US" baseline="0" dirty="0"/>
              <a:t>Brand new – in Home – Files, Options and Settings, Options, Preview Features – turn on Numeric Range Slicer</a:t>
            </a:r>
          </a:p>
          <a:p>
            <a:pPr marL="628650" lvl="1" indent="-171450">
              <a:buFont typeface="Arial" panose="020B0604020202020204" pitchFamily="34" charset="0"/>
              <a:buChar char="•"/>
            </a:pPr>
            <a:r>
              <a:rPr lang="en-US" baseline="0" dirty="0"/>
              <a:t>Drop the </a:t>
            </a:r>
            <a:r>
              <a:rPr lang="en-US" baseline="0" dirty="0" err="1"/>
              <a:t>CustomerID</a:t>
            </a:r>
            <a:r>
              <a:rPr lang="en-US" baseline="0" dirty="0"/>
              <a:t> field onto the canvas, change to Slicer </a:t>
            </a:r>
          </a:p>
          <a:p>
            <a:pPr marL="628650" lvl="1" indent="-171450">
              <a:buFont typeface="Arial" panose="020B0604020202020204" pitchFamily="34" charset="0"/>
              <a:buChar char="•"/>
            </a:pPr>
            <a:r>
              <a:rPr lang="en-US" baseline="0" dirty="0"/>
              <a:t>They cannot be used with Measures – only with numeric columns</a:t>
            </a:r>
          </a:p>
          <a:p>
            <a:pPr marL="628650" lvl="1" indent="-171450">
              <a:buFont typeface="Arial" panose="020B0604020202020204" pitchFamily="34" charset="0"/>
              <a:buChar char="•"/>
            </a:pPr>
            <a:r>
              <a:rPr lang="en-US" baseline="0" dirty="0"/>
              <a:t>In order to set a “default” value, make a selection in the Slicer</a:t>
            </a:r>
          </a:p>
        </p:txBody>
      </p:sp>
      <p:sp>
        <p:nvSpPr>
          <p:cNvPr id="4" name="Slide Number Placeholder 3"/>
          <p:cNvSpPr>
            <a:spLocks noGrp="1"/>
          </p:cNvSpPr>
          <p:nvPr>
            <p:ph type="sldNum" sz="quarter" idx="10"/>
          </p:nvPr>
        </p:nvSpPr>
        <p:spPr/>
        <p:txBody>
          <a:bodyPr/>
          <a:lstStyle/>
          <a:p>
            <a:fld id="{24F2286A-233C-471D-BDF9-24A775565FE1}" type="slidenum">
              <a:rPr lang="en-US" smtClean="0"/>
              <a:t>55</a:t>
            </a:fld>
            <a:endParaRPr lang="en-US" dirty="0"/>
          </a:p>
        </p:txBody>
      </p:sp>
    </p:spTree>
    <p:extLst>
      <p:ext uri="{BB962C8B-B14F-4D97-AF65-F5344CB8AC3E}">
        <p14:creationId xmlns:p14="http://schemas.microsoft.com/office/powerpoint/2010/main" val="3127070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1" dirty="0"/>
          </a:p>
        </p:txBody>
      </p:sp>
      <p:sp>
        <p:nvSpPr>
          <p:cNvPr id="4" name="Slide Number Placeholder 3"/>
          <p:cNvSpPr>
            <a:spLocks noGrp="1"/>
          </p:cNvSpPr>
          <p:nvPr>
            <p:ph type="sldNum" sz="quarter" idx="10"/>
          </p:nvPr>
        </p:nvSpPr>
        <p:spPr/>
        <p:txBody>
          <a:bodyPr/>
          <a:lstStyle/>
          <a:p>
            <a:fld id="{24F2286A-233C-471D-BDF9-24A775565FE1}" type="slidenum">
              <a:rPr lang="en-US" smtClean="0"/>
              <a:t>56</a:t>
            </a:fld>
            <a:endParaRPr lang="en-US" dirty="0"/>
          </a:p>
        </p:txBody>
      </p:sp>
    </p:spTree>
    <p:extLst>
      <p:ext uri="{BB962C8B-B14F-4D97-AF65-F5344CB8AC3E}">
        <p14:creationId xmlns:p14="http://schemas.microsoft.com/office/powerpoint/2010/main" val="292244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098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Explain that</a:t>
            </a:r>
            <a:r>
              <a:rPr lang="en-US" sz="1200" kern="1200" baseline="0" dirty="0">
                <a:solidFill>
                  <a:schemeClr val="tx1"/>
                </a:solidFill>
                <a:effectLst/>
                <a:latin typeface="+mn-lt"/>
                <a:ea typeface="+mn-ea"/>
                <a:cs typeface="+mn-cs"/>
              </a:rPr>
              <a:t> each </a:t>
            </a:r>
            <a:r>
              <a:rPr lang="en-US" sz="1200" kern="1200" dirty="0">
                <a:solidFill>
                  <a:schemeClr val="tx1"/>
                </a:solidFill>
                <a:effectLst/>
                <a:latin typeface="+mn-lt"/>
                <a:ea typeface="+mn-ea"/>
                <a:cs typeface="+mn-cs"/>
              </a:rPr>
              <a:t>custom visual has</a:t>
            </a:r>
            <a:r>
              <a:rPr lang="en-US" sz="1200" kern="1200" baseline="0" dirty="0">
                <a:solidFill>
                  <a:schemeClr val="tx1"/>
                </a:solidFill>
                <a:effectLst/>
                <a:latin typeface="+mn-lt"/>
                <a:ea typeface="+mn-ea"/>
                <a:cs typeface="+mn-cs"/>
              </a:rPr>
              <a:t> a</a:t>
            </a:r>
            <a:r>
              <a:rPr lang="en-US" sz="1200" kern="1200" dirty="0">
                <a:solidFill>
                  <a:schemeClr val="tx1"/>
                </a:solidFill>
                <a:effectLst/>
                <a:latin typeface="+mn-lt"/>
                <a:ea typeface="+mn-ea"/>
                <a:cs typeface="+mn-cs"/>
              </a:rPr>
              <a:t> sample workbooks which you can download in addition to the PBIVIS file. They can use that to understand how to use the visual, then load the visual into the sample workbook and try and recreate something with the data from the sample.</a:t>
            </a:r>
          </a:p>
          <a:p>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58</a:t>
            </a:fld>
            <a:endParaRPr lang="en-US" dirty="0"/>
          </a:p>
        </p:txBody>
      </p:sp>
    </p:spTree>
    <p:extLst>
      <p:ext uri="{BB962C8B-B14F-4D97-AF65-F5344CB8AC3E}">
        <p14:creationId xmlns:p14="http://schemas.microsoft.com/office/powerpoint/2010/main" val="3225828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1800"/>
              </a:spcAft>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With all of the choices available in both Standard and Custom slicers, you can find the correct one to fit just about any scenario.  For date slicers, you would not need all these redundant slicers, use what works best for the page. </a:t>
            </a:r>
          </a:p>
          <a:p>
            <a:pPr marL="0" indent="0">
              <a:lnSpc>
                <a:spcPct val="90000"/>
              </a:lnSpc>
              <a:spcAft>
                <a:spcPts val="1800"/>
              </a:spcAft>
              <a:buFont typeface="Arial" panose="020B0604020202020204" pitchFamily="34" charset="0"/>
              <a:buNone/>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59</a:t>
            </a:fld>
            <a:endParaRPr lang="en-US" dirty="0"/>
          </a:p>
        </p:txBody>
      </p:sp>
    </p:spTree>
    <p:extLst>
      <p:ext uri="{BB962C8B-B14F-4D97-AF65-F5344CB8AC3E}">
        <p14:creationId xmlns:p14="http://schemas.microsoft.com/office/powerpoint/2010/main" val="2379834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hlinkClick r:id="rId3" tooltip="Gartner"/>
              </a:rPr>
              <a:t>Gartner</a:t>
            </a:r>
            <a:r>
              <a:rPr lang="en-US" dirty="0">
                <a:effectLst/>
              </a:rPr>
              <a:t> analyst </a:t>
            </a:r>
            <a:r>
              <a:rPr lang="en-US" dirty="0">
                <a:effectLst/>
                <a:hlinkClick r:id="rId4" tooltip="Doug Laney (page does not exist)"/>
              </a:rPr>
              <a:t>Doug Laney</a:t>
            </a:r>
            <a:r>
              <a:rPr lang="en-US" dirty="0">
                <a:effectLst/>
              </a:rPr>
              <a:t> defined data growth challenges and opportunities as being three-dimensional, i.e. increasing </a:t>
            </a:r>
            <a:r>
              <a:rPr lang="en-US" dirty="0">
                <a:effectLst/>
                <a:hlinkClick r:id="rId5" tooltip="Volume"/>
              </a:rPr>
              <a:t>volume</a:t>
            </a:r>
            <a:r>
              <a:rPr lang="en-US" dirty="0">
                <a:effectLst/>
              </a:rPr>
              <a:t> (amount of data), </a:t>
            </a:r>
            <a:r>
              <a:rPr lang="en-US" dirty="0">
                <a:effectLst/>
                <a:hlinkClick r:id="rId6" tooltip="Velocity"/>
              </a:rPr>
              <a:t>velocity</a:t>
            </a:r>
            <a:r>
              <a:rPr lang="en-US" dirty="0">
                <a:effectLst/>
              </a:rPr>
              <a:t> (speed of data in and out), and </a:t>
            </a:r>
            <a:r>
              <a:rPr lang="en-US" dirty="0">
                <a:effectLst/>
                <a:hlinkClick r:id="rId7" tooltip="wikt:variety"/>
              </a:rPr>
              <a:t>variety</a:t>
            </a:r>
            <a:r>
              <a:rPr lang="en-US" dirty="0">
                <a:effectLst/>
              </a:rPr>
              <a:t> (range of data types and sources). Gartner, and now much of the industry, continue to use this "3Vs" model for describing big data.</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Back in the day, we thought getting 3</a:t>
            </a:r>
            <a:r>
              <a:rPr lang="en-US" baseline="0" dirty="0">
                <a:effectLst/>
              </a:rPr>
              <a:t> megs of data was a big deal, but now it is almost overwhelming so it becomes more important to tell that story with visuals that make sense and help tell that story. </a:t>
            </a:r>
            <a:endParaRPr lang="en-US" dirty="0"/>
          </a:p>
          <a:p>
            <a:pPr marL="0" indent="0">
              <a:buFont typeface="Arial" panose="020B0604020202020204" pitchFamily="34" charset="0"/>
              <a:buNone/>
            </a:pPr>
            <a:r>
              <a:rPr lang="en-US" dirty="0"/>
              <a:t>(Image Source: https://www.shutterstock.com/image-photo/help-needed-drowning-mans-hand-sea-126729563?src=YZo4g5pNUVnuH7SpoYua5g-1-10 purchased</a:t>
            </a:r>
            <a:r>
              <a:rPr lang="en-US" baseline="0" dirty="0"/>
              <a:t> by Slalom 17.04</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44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60</a:t>
            </a:fld>
            <a:endParaRPr lang="en-US" dirty="0"/>
          </a:p>
        </p:txBody>
      </p:sp>
    </p:spTree>
    <p:extLst>
      <p:ext uri="{BB962C8B-B14F-4D97-AF65-F5344CB8AC3E}">
        <p14:creationId xmlns:p14="http://schemas.microsoft.com/office/powerpoint/2010/main" val="346945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Pros and Con’s of pinning a live</a:t>
            </a:r>
          </a:p>
          <a:p>
            <a:endParaRPr lang="en-US" baseline="0" dirty="0"/>
          </a:p>
          <a:p>
            <a:pPr marL="0" indent="0">
              <a:buFont typeface="Arial" panose="020B0604020202020204" pitchFamily="34" charset="0"/>
              <a:buNone/>
            </a:pPr>
            <a:r>
              <a:rPr lang="en-US" baseline="0" dirty="0"/>
              <a:t>Cons</a:t>
            </a:r>
          </a:p>
          <a:p>
            <a:pPr marL="171450" indent="-171450">
              <a:buFont typeface="Arial" panose="020B0604020202020204" pitchFamily="34" charset="0"/>
              <a:buChar char="•"/>
            </a:pPr>
            <a:r>
              <a:rPr lang="en-US" baseline="0" dirty="0"/>
              <a:t>You replicate the entire report which causes confusion </a:t>
            </a:r>
          </a:p>
          <a:p>
            <a:endParaRPr lang="en-US" baseline="0" dirty="0"/>
          </a:p>
          <a:p>
            <a:r>
              <a:rPr lang="en-US" baseline="0" dirty="0"/>
              <a:t>Pro</a:t>
            </a:r>
          </a:p>
          <a:p>
            <a:pPr marL="171450" indent="-171450">
              <a:buFont typeface="Arial" panose="020B0604020202020204" pitchFamily="34" charset="0"/>
              <a:buChar char="•"/>
            </a:pPr>
            <a:r>
              <a:rPr lang="en-US" baseline="0" dirty="0"/>
              <a:t>This is useful since you cannot currently Share a Report</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61</a:t>
            </a:fld>
            <a:endParaRPr lang="en-US" dirty="0"/>
          </a:p>
        </p:txBody>
      </p:sp>
    </p:spTree>
    <p:extLst>
      <p:ext uri="{BB962C8B-B14F-4D97-AF65-F5344CB8AC3E}">
        <p14:creationId xmlns:p14="http://schemas.microsoft.com/office/powerpoint/2010/main" val="1624256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 “Dashboard Tile” tab, and show how to change the page size so it is proportional to a Dashboard tile.  If you have previously published the file to Power BI, create a Dashboard which incorporates the tile. </a:t>
            </a:r>
          </a:p>
          <a:p>
            <a:r>
              <a:rPr lang="en-US" baseline="0" dirty="0"/>
              <a:t>Story: On the dashboard, the treemap acts as a live slicer to quickly see the trends for each of the three regions.</a:t>
            </a:r>
          </a:p>
        </p:txBody>
      </p:sp>
      <p:sp>
        <p:nvSpPr>
          <p:cNvPr id="4" name="Slide Number Placeholder 3"/>
          <p:cNvSpPr>
            <a:spLocks noGrp="1"/>
          </p:cNvSpPr>
          <p:nvPr>
            <p:ph type="sldNum" sz="quarter" idx="10"/>
          </p:nvPr>
        </p:nvSpPr>
        <p:spPr/>
        <p:txBody>
          <a:bodyPr/>
          <a:lstStyle/>
          <a:p>
            <a:fld id="{24F2286A-233C-471D-BDF9-24A775565FE1}" type="slidenum">
              <a:rPr lang="en-US" smtClean="0"/>
              <a:t>62</a:t>
            </a:fld>
            <a:endParaRPr lang="en-US" dirty="0"/>
          </a:p>
        </p:txBody>
      </p:sp>
    </p:spTree>
    <p:extLst>
      <p:ext uri="{BB962C8B-B14F-4D97-AF65-F5344CB8AC3E}">
        <p14:creationId xmlns:p14="http://schemas.microsoft.com/office/powerpoint/2010/main" val="3243232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Demo these sites</a:t>
            </a:r>
          </a:p>
          <a:p>
            <a:pPr marL="171450" indent="-171450">
              <a:buFontTx/>
              <a:buChar char="-"/>
            </a:pPr>
            <a:r>
              <a:rPr lang="en-US" baseline="0" dirty="0"/>
              <a:t>There are some executives who are color blind and when presenting reports, they might be missing part of the story that other people are getting.</a:t>
            </a:r>
          </a:p>
        </p:txBody>
      </p:sp>
      <p:sp>
        <p:nvSpPr>
          <p:cNvPr id="4" name="Slide Number Placeholder 3"/>
          <p:cNvSpPr>
            <a:spLocks noGrp="1"/>
          </p:cNvSpPr>
          <p:nvPr>
            <p:ph type="sldNum" sz="quarter" idx="10"/>
          </p:nvPr>
        </p:nvSpPr>
        <p:spPr/>
        <p:txBody>
          <a:bodyPr/>
          <a:lstStyle/>
          <a:p>
            <a:fld id="{24F2286A-233C-471D-BDF9-24A775565FE1}" type="slidenum">
              <a:rPr lang="en-US" smtClean="0"/>
              <a:t>63</a:t>
            </a:fld>
            <a:endParaRPr lang="en-US" dirty="0"/>
          </a:p>
        </p:txBody>
      </p:sp>
    </p:spTree>
    <p:extLst>
      <p:ext uri="{BB962C8B-B14F-4D97-AF65-F5344CB8AC3E}">
        <p14:creationId xmlns:p14="http://schemas.microsoft.com/office/powerpoint/2010/main" val="2394408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Slalom under contract with Microsoft)</a:t>
            </a:r>
          </a:p>
        </p:txBody>
      </p:sp>
      <p:sp>
        <p:nvSpPr>
          <p:cNvPr id="4" name="Slide Number Placeholder 3"/>
          <p:cNvSpPr>
            <a:spLocks noGrp="1"/>
          </p:cNvSpPr>
          <p:nvPr>
            <p:ph type="sldNum" sz="quarter" idx="10"/>
          </p:nvPr>
        </p:nvSpPr>
        <p:spPr/>
        <p:txBody>
          <a:bodyPr/>
          <a:lstStyle/>
          <a:p>
            <a:fld id="{24F2286A-233C-471D-BDF9-24A775565FE1}" type="slidenum">
              <a:rPr lang="en-US" smtClean="0"/>
              <a:t>64</a:t>
            </a:fld>
            <a:endParaRPr lang="en-US" dirty="0"/>
          </a:p>
        </p:txBody>
      </p:sp>
    </p:spTree>
    <p:extLst>
      <p:ext uri="{BB962C8B-B14F-4D97-AF65-F5344CB8AC3E}">
        <p14:creationId xmlns:p14="http://schemas.microsoft.com/office/powerpoint/2010/main" val="11979440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chart on</a:t>
            </a:r>
            <a:r>
              <a:rPr lang="en-US" baseline="0" dirty="0"/>
              <a:t> the left hand side looks like a wheel of fortune. It is too cluttered</a:t>
            </a:r>
          </a:p>
          <a:p>
            <a:pPr marL="171450" indent="-171450">
              <a:buFont typeface="Arial" panose="020B0604020202020204" pitchFamily="34" charset="0"/>
              <a:buChar char="•"/>
            </a:pPr>
            <a:r>
              <a:rPr lang="en-US" baseline="0" dirty="0"/>
              <a:t>The chart on the right hand side would be fine if the data was SEQUENTIAL, but it actually is QUALITATIVE, so the colors should be more distinct.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Also you don’t know the environment on which others will be viewing your visuals.  In many training classes we host, the colors look great on our screens but through the LCD projector or the room size, the colors get washed out.</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65</a:t>
            </a:fld>
            <a:endParaRPr lang="en-US" dirty="0"/>
          </a:p>
        </p:txBody>
      </p:sp>
    </p:spTree>
    <p:extLst>
      <p:ext uri="{BB962C8B-B14F-4D97-AF65-F5344CB8AC3E}">
        <p14:creationId xmlns:p14="http://schemas.microsoft.com/office/powerpoint/2010/main" val="1554883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Discuss the process to use a theme. </a:t>
            </a:r>
          </a:p>
          <a:p>
            <a:pPr marL="171450" indent="-171450">
              <a:buFontTx/>
              <a:buChar char="-"/>
            </a:pPr>
            <a:r>
              <a:rPr lang="en-US" baseline="0" dirty="0"/>
              <a:t>App to create Themes: </a:t>
            </a:r>
            <a:r>
              <a:rPr lang="en-US" sz="1200" u="sng" kern="1200" dirty="0">
                <a:solidFill>
                  <a:schemeClr val="tx1"/>
                </a:solidFill>
                <a:effectLst/>
                <a:latin typeface="+mn-lt"/>
                <a:ea typeface="+mn-ea"/>
                <a:cs typeface="+mn-cs"/>
                <a:hlinkClick r:id="rId3" tooltip="Automatic theme generator"/>
              </a:rPr>
              <a:t>this automatic theme generator</a:t>
            </a:r>
            <a:endParaRPr lang="en-US" sz="1200" u="sng" kern="1200" dirty="0">
              <a:solidFill>
                <a:schemeClr val="tx1"/>
              </a:solidFill>
              <a:effectLst/>
              <a:latin typeface="+mn-lt"/>
              <a:ea typeface="+mn-ea"/>
              <a:cs typeface="+mn-cs"/>
            </a:endParaRPr>
          </a:p>
          <a:p>
            <a:pPr marL="171450" indent="-171450">
              <a:buFontTx/>
              <a:buChar char="-"/>
            </a:pPr>
            <a:r>
              <a:rPr lang="en-US" sz="1200" b="1" u="none" kern="1200" baseline="0" dirty="0">
                <a:solidFill>
                  <a:schemeClr val="tx1"/>
                </a:solidFill>
                <a:effectLst/>
                <a:latin typeface="+mn-lt"/>
                <a:ea typeface="+mn-ea"/>
                <a:cs typeface="+mn-cs"/>
              </a:rPr>
              <a:t>DEMO:  </a:t>
            </a:r>
            <a:r>
              <a:rPr lang="en-US" sz="1200" u="none" kern="1200" baseline="0" dirty="0">
                <a:solidFill>
                  <a:schemeClr val="tx1"/>
                </a:solidFill>
                <a:effectLst/>
                <a:latin typeface="+mn-lt"/>
                <a:ea typeface="+mn-ea"/>
                <a:cs typeface="+mn-cs"/>
              </a:rPr>
              <a:t>Open Contrast Analyzer and then Theme Generator.  Creating a Theme Generator lab.</a:t>
            </a:r>
            <a:endParaRPr lang="en-US" u="none"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66</a:t>
            </a:fld>
            <a:endParaRPr lang="en-US" dirty="0"/>
          </a:p>
        </p:txBody>
      </p:sp>
    </p:spTree>
    <p:extLst>
      <p:ext uri="{BB962C8B-B14F-4D97-AF65-F5344CB8AC3E}">
        <p14:creationId xmlns:p14="http://schemas.microsoft.com/office/powerpoint/2010/main" val="3636953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Serifs are the</a:t>
            </a:r>
            <a:r>
              <a:rPr lang="en-US" baseline="0" dirty="0"/>
              <a:t> embellishments at the beginning or end of the stroke of a letter, like the “feet” on the I &amp; F in Serif.  A Sans-Serif (without serif) fond does not have these and are better for screens.</a:t>
            </a:r>
          </a:p>
          <a:p>
            <a:pPr marL="171450" indent="-171450">
              <a:buFont typeface="Arial" panose="020B0604020202020204" pitchFamily="34" charset="0"/>
              <a:buChar char="•"/>
            </a:pPr>
            <a:r>
              <a:rPr lang="en-US" baseline="0" dirty="0"/>
              <a:t>Monospace has to due with kerning (the left/right space a letter takes up).  In the query editor, you can set the view to display in Monospace mode (all letters take up the same space) which can be helpful when parsing queries </a:t>
            </a:r>
          </a:p>
          <a:p>
            <a:pPr marL="171450" indent="-171450">
              <a:buFont typeface="Arial" panose="020B0604020202020204" pitchFamily="34" charset="0"/>
              <a:buChar char="•"/>
            </a:pPr>
            <a:r>
              <a:rPr lang="en-US" baseline="0" dirty="0"/>
              <a:t>What is the name of the Informal Font?  (Comic Sans) When should you use it in a professional setting? (Never)  Discuss use of proper formal fonts for Professional Dashboards and Reports</a:t>
            </a:r>
            <a:endParaRPr lang="en-US" dirty="0"/>
          </a:p>
          <a:p>
            <a:pPr>
              <a:buNone/>
            </a:pP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67</a:t>
            </a:fld>
            <a:endParaRPr lang="en-US" dirty="0"/>
          </a:p>
        </p:txBody>
      </p:sp>
    </p:spTree>
    <p:extLst>
      <p:ext uri="{BB962C8B-B14F-4D97-AF65-F5344CB8AC3E}">
        <p14:creationId xmlns:p14="http://schemas.microsoft.com/office/powerpoint/2010/main" val="4083502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Stephen Few</a:t>
            </a:r>
            <a:r>
              <a:rPr lang="en-US" baseline="0" dirty="0"/>
              <a:t> showed us earlier that the thickness of a line can help spark short term memory so changing font to a thicker weight in the same family can help with emphasis.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italics are more for emphasis than size.</a:t>
            </a:r>
          </a:p>
        </p:txBody>
      </p:sp>
      <p:sp>
        <p:nvSpPr>
          <p:cNvPr id="4" name="Slide Number Placeholder 3"/>
          <p:cNvSpPr>
            <a:spLocks noGrp="1"/>
          </p:cNvSpPr>
          <p:nvPr>
            <p:ph type="sldNum" sz="quarter" idx="10"/>
          </p:nvPr>
        </p:nvSpPr>
        <p:spPr/>
        <p:txBody>
          <a:bodyPr/>
          <a:lstStyle/>
          <a:p>
            <a:fld id="{24F2286A-233C-471D-BDF9-24A775565FE1}" type="slidenum">
              <a:rPr lang="en-US" smtClean="0"/>
              <a:t>68</a:t>
            </a:fld>
            <a:endParaRPr lang="en-US" dirty="0"/>
          </a:p>
        </p:txBody>
      </p:sp>
    </p:spTree>
    <p:extLst>
      <p:ext uri="{BB962C8B-B14F-4D97-AF65-F5344CB8AC3E}">
        <p14:creationId xmlns:p14="http://schemas.microsoft.com/office/powerpoint/2010/main" val="3382056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69</a:t>
            </a:fld>
            <a:endParaRPr lang="en-US" dirty="0"/>
          </a:p>
        </p:txBody>
      </p:sp>
    </p:spTree>
    <p:extLst>
      <p:ext uri="{BB962C8B-B14F-4D97-AF65-F5344CB8AC3E}">
        <p14:creationId xmlns:p14="http://schemas.microsoft.com/office/powerpoint/2010/main" val="812582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Hard</a:t>
            </a:r>
            <a:r>
              <a:rPr lang="en-US" baseline="0" dirty="0"/>
              <a:t> to tell the story with some visuals because there is so much going on in the page.</a:t>
            </a:r>
          </a:p>
          <a:p>
            <a:pPr marL="342900" indent="-342900">
              <a:buFont typeface="Arial" panose="020B0604020202020204" pitchFamily="34" charset="0"/>
              <a:buChar char="•"/>
            </a:pPr>
            <a:r>
              <a:rPr lang="en-US" sz="1200" dirty="0">
                <a:gradFill>
                  <a:gsLst>
                    <a:gs pos="1250">
                      <a:schemeClr val="tx1"/>
                    </a:gs>
                    <a:gs pos="100000">
                      <a:schemeClr val="tx1"/>
                    </a:gs>
                  </a:gsLst>
                  <a:lin ang="5400000" scaled="0"/>
                </a:gradFill>
              </a:rPr>
              <a:t>No story, so the visual does not stick</a:t>
            </a:r>
            <a:endParaRPr lang="en-US" sz="1200" kern="1200" dirty="0">
              <a:gradFill>
                <a:gsLst>
                  <a:gs pos="1250">
                    <a:schemeClr val="tx1"/>
                  </a:gs>
                  <a:gs pos="100000">
                    <a:schemeClr val="tx1"/>
                  </a:gs>
                </a:gsLst>
                <a:lin ang="5400000" scaled="0"/>
              </a:gradFill>
              <a:latin typeface="+mn-lt"/>
              <a:ea typeface="+mn-ea"/>
              <a:cs typeface="+mn-cs"/>
            </a:endParaRPr>
          </a:p>
          <a:p>
            <a:pPr marL="342900" indent="-342900">
              <a:buFont typeface="Arial" panose="020B0604020202020204" pitchFamily="34" charset="0"/>
              <a:buChar char="•"/>
            </a:pPr>
            <a:r>
              <a:rPr lang="en-US" sz="1200" kern="1200" dirty="0">
                <a:gradFill>
                  <a:gsLst>
                    <a:gs pos="1250">
                      <a:schemeClr val="tx1"/>
                    </a:gs>
                    <a:gs pos="100000">
                      <a:schemeClr val="tx1"/>
                    </a:gs>
                  </a:gsLst>
                  <a:lin ang="5400000" scaled="0"/>
                </a:gradFill>
                <a:latin typeface="+mn-lt"/>
                <a:ea typeface="+mn-ea"/>
                <a:cs typeface="+mn-cs"/>
              </a:rPr>
              <a:t>3 D Layering and Drop shadows - Eye sore</a:t>
            </a:r>
          </a:p>
          <a:p>
            <a:pPr marL="342900" indent="-342900">
              <a:buFont typeface="Arial" panose="020B0604020202020204" pitchFamily="34" charset="0"/>
              <a:buChar char="•"/>
            </a:pPr>
            <a:r>
              <a:rPr lang="en-US" sz="1200" kern="1200" dirty="0">
                <a:gradFill>
                  <a:gsLst>
                    <a:gs pos="1250">
                      <a:schemeClr val="tx1"/>
                    </a:gs>
                    <a:gs pos="100000">
                      <a:schemeClr val="tx1"/>
                    </a:gs>
                  </a:gsLst>
                  <a:lin ang="5400000" scaled="0"/>
                </a:gradFill>
                <a:latin typeface="+mn-lt"/>
                <a:ea typeface="+mn-ea"/>
                <a:cs typeface="+mn-cs"/>
              </a:rPr>
              <a:t>Color scheme, fonts, end up making you look like you are from </a:t>
            </a:r>
            <a:r>
              <a:rPr lang="en-US" sz="1200" kern="1200" dirty="0" err="1">
                <a:gradFill>
                  <a:gsLst>
                    <a:gs pos="1250">
                      <a:schemeClr val="tx1"/>
                    </a:gs>
                    <a:gs pos="100000">
                      <a:schemeClr val="tx1"/>
                    </a:gs>
                  </a:gsLst>
                  <a:lin ang="5400000" scaled="0"/>
                </a:gradFill>
                <a:latin typeface="+mn-lt"/>
                <a:ea typeface="+mn-ea"/>
                <a:cs typeface="+mn-cs"/>
              </a:rPr>
              <a:t>1990s</a:t>
            </a:r>
            <a:endParaRPr lang="en-US" sz="1200" kern="1200" dirty="0">
              <a:gradFill>
                <a:gsLst>
                  <a:gs pos="1250">
                    <a:schemeClr val="tx1"/>
                  </a:gs>
                  <a:gs pos="100000">
                    <a:schemeClr val="tx1"/>
                  </a:gs>
                </a:gsLst>
                <a:lin ang="5400000" scaled="0"/>
              </a:gradFill>
              <a:latin typeface="+mn-lt"/>
              <a:ea typeface="+mn-ea"/>
              <a:cs typeface="+mn-cs"/>
            </a:endParaRPr>
          </a:p>
          <a:p>
            <a:pPr marL="342900" indent="-342900">
              <a:buFont typeface="Arial" panose="020B0604020202020204" pitchFamily="34" charset="0"/>
              <a:buChar char="•"/>
            </a:pPr>
            <a:r>
              <a:rPr lang="en-US" sz="1200" kern="1200" dirty="0">
                <a:gradFill>
                  <a:gsLst>
                    <a:gs pos="1250">
                      <a:schemeClr val="tx1"/>
                    </a:gs>
                    <a:gs pos="100000">
                      <a:schemeClr val="tx1"/>
                    </a:gs>
                  </a:gsLst>
                  <a:lin ang="5400000" scaled="0"/>
                </a:gradFill>
                <a:latin typeface="+mn-lt"/>
                <a:ea typeface="+mn-ea"/>
                <a:cs typeface="+mn-cs"/>
              </a:rPr>
              <a:t>Use of incorrect charts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Instructor: good to mention we doctored these up to share some of the bad examples we come across in the real world.</a:t>
            </a:r>
            <a:endParaRPr lang="en-US" dirty="0"/>
          </a:p>
          <a:p>
            <a:r>
              <a:rPr lang="en-US" dirty="0"/>
              <a:t>(Image Source: Slalom under contract with Microsoft)</a:t>
            </a:r>
          </a:p>
        </p:txBody>
      </p:sp>
      <p:sp>
        <p:nvSpPr>
          <p:cNvPr id="4" name="Slide Number Placeholder 3"/>
          <p:cNvSpPr>
            <a:spLocks noGrp="1"/>
          </p:cNvSpPr>
          <p:nvPr>
            <p:ph type="sldNum" sz="quarter" idx="10"/>
          </p:nvPr>
        </p:nvSpPr>
        <p:spPr/>
        <p:txBody>
          <a:bodyPr/>
          <a:lstStyle/>
          <a:p>
            <a:fld id="{24F2286A-233C-471D-BDF9-24A775565FE1}" type="slidenum">
              <a:rPr lang="en-US" smtClean="0"/>
              <a:t>7</a:t>
            </a:fld>
            <a:endParaRPr lang="en-US" dirty="0"/>
          </a:p>
        </p:txBody>
      </p:sp>
    </p:spTree>
    <p:extLst>
      <p:ext uri="{BB962C8B-B14F-4D97-AF65-F5344CB8AC3E}">
        <p14:creationId xmlns:p14="http://schemas.microsoft.com/office/powerpoint/2010/main" val="38493071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Discuss the use</a:t>
            </a:r>
            <a:r>
              <a:rPr lang="en-US" baseline="0" dirty="0"/>
              <a:t> of consistent fonts and colors in this report</a:t>
            </a:r>
          </a:p>
          <a:p>
            <a:pPr marL="171450" indent="-171450">
              <a:buFont typeface="Arial" panose="020B0604020202020204" pitchFamily="34" charset="0"/>
              <a:buChar char="•"/>
            </a:pPr>
            <a:r>
              <a:rPr lang="en-US" baseline="0" dirty="0"/>
              <a:t>Continuity in the spacing helps naturally break up the visuals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a:t>(Image Source: Slalom under contract with Microsoft)</a:t>
            </a:r>
          </a:p>
          <a:p>
            <a:pPr marL="0" lvl="0" indent="0">
              <a:buFont typeface="Arial" panose="020B0604020202020204" pitchFamily="34" charset="0"/>
              <a:buNone/>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2560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aseline="0" dirty="0"/>
              <a:t>In the picture above notice how the icon with chevrons stretches across multiple tiles. How do you do this?</a:t>
            </a:r>
          </a:p>
          <a:p>
            <a:pPr marL="628650" lvl="1" indent="-171450">
              <a:buFontTx/>
              <a:buChar char="-"/>
            </a:pPr>
            <a:endParaRPr lang="en-US" baseline="0" dirty="0"/>
          </a:p>
          <a:p>
            <a:pPr marL="171450" lvl="0" indent="-171450">
              <a:buFontTx/>
              <a:buChar char="-"/>
            </a:pPr>
            <a:r>
              <a:rPr lang="en-US" baseline="0" dirty="0"/>
              <a:t>Note to instructor: No need to actually build the big icon. Just drop hints </a:t>
            </a:r>
          </a:p>
          <a:p>
            <a:pPr marL="628650" lvl="1" indent="-171450">
              <a:buFontTx/>
              <a:buChar char="-"/>
            </a:pPr>
            <a:r>
              <a:rPr lang="en-US" baseline="0" dirty="0"/>
              <a:t>Step 1: Create the icons using Power Point </a:t>
            </a:r>
          </a:p>
          <a:p>
            <a:pPr marL="628650" lvl="1" indent="-171450">
              <a:buFontTx/>
              <a:buChar char="-"/>
            </a:pPr>
            <a:r>
              <a:rPr lang="en-US" baseline="0" dirty="0"/>
              <a:t>Step 2: For the icon to span across multiple tiles you need to know the right size in terms of pixels. How do you do this. In the next slide I have listed formulas that will help you calculate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Microsoft used with permission)</a:t>
            </a:r>
          </a:p>
          <a:p>
            <a:pPr marL="171450" indent="-171450">
              <a:buFontTx/>
              <a:buChar char="-"/>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71</a:t>
            </a:fld>
            <a:endParaRPr lang="en-US" dirty="0"/>
          </a:p>
        </p:txBody>
      </p:sp>
    </p:spTree>
    <p:extLst>
      <p:ext uri="{BB962C8B-B14F-4D97-AF65-F5344CB8AC3E}">
        <p14:creationId xmlns:p14="http://schemas.microsoft.com/office/powerpoint/2010/main" val="13130534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72</a:t>
            </a:fld>
            <a:endParaRPr lang="en-US" dirty="0"/>
          </a:p>
        </p:txBody>
      </p:sp>
    </p:spTree>
    <p:extLst>
      <p:ext uri="{BB962C8B-B14F-4D97-AF65-F5344CB8AC3E}">
        <p14:creationId xmlns:p14="http://schemas.microsoft.com/office/powerpoint/2010/main" val="3732368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Don’t worry about absolute pixels – each dashboard tile just needs to be proportional to the above.  </a:t>
            </a:r>
          </a:p>
        </p:txBody>
      </p:sp>
      <p:sp>
        <p:nvSpPr>
          <p:cNvPr id="4" name="Slide Number Placeholder 3"/>
          <p:cNvSpPr>
            <a:spLocks noGrp="1"/>
          </p:cNvSpPr>
          <p:nvPr>
            <p:ph type="sldNum" sz="quarter" idx="10"/>
          </p:nvPr>
        </p:nvSpPr>
        <p:spPr/>
        <p:txBody>
          <a:bodyPr/>
          <a:lstStyle/>
          <a:p>
            <a:fld id="{24F2286A-233C-471D-BDF9-24A775565FE1}" type="slidenum">
              <a:rPr lang="en-US" smtClean="0"/>
              <a:t>73</a:t>
            </a:fld>
            <a:endParaRPr lang="en-US" dirty="0"/>
          </a:p>
        </p:txBody>
      </p:sp>
    </p:spTree>
    <p:extLst>
      <p:ext uri="{BB962C8B-B14F-4D97-AF65-F5344CB8AC3E}">
        <p14:creationId xmlns:p14="http://schemas.microsoft.com/office/powerpoint/2010/main" val="18355633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baseline="0" dirty="0"/>
              <a:t>Demo</a:t>
            </a:r>
            <a:r>
              <a:rPr lang="en-US" baseline="0" dirty="0"/>
              <a:t>: </a:t>
            </a:r>
            <a:r>
              <a:rPr lang="en-US" u="sng" baseline="0" dirty="0"/>
              <a:t>Cards</a:t>
            </a:r>
            <a:r>
              <a:rPr lang="en-US" baseline="0" dirty="0"/>
              <a:t> with MoM% calculation – add a second symbol to the &gt; 0  (May &amp; June 2016 show Neg)</a:t>
            </a:r>
          </a:p>
          <a:p>
            <a:pPr marL="0" indent="0">
              <a:buFontTx/>
              <a:buNone/>
            </a:pPr>
            <a:r>
              <a:rPr lang="en-US" baseline="0" dirty="0"/>
              <a:t>If Unicode-table.com is down.  Show the “Long way”: Open “Unicode.org/Charts” &gt; Select Emoticon to see the chart.  Open Excel and enter a Hex Code</a:t>
            </a:r>
          </a:p>
          <a:p>
            <a:pPr marL="0" indent="0">
              <a:buFontTx/>
              <a:buNone/>
            </a:pPr>
            <a:r>
              <a:rPr lang="en-US" baseline="0" dirty="0"/>
              <a:t>Use formula =Hex2Dec(cell) to convert to Decimal then go into DAX and use =UNICHAR(128512) – for big smiley face</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74</a:t>
            </a:fld>
            <a:endParaRPr lang="en-US" dirty="0"/>
          </a:p>
        </p:txBody>
      </p:sp>
    </p:spTree>
    <p:extLst>
      <p:ext uri="{BB962C8B-B14F-4D97-AF65-F5344CB8AC3E}">
        <p14:creationId xmlns:p14="http://schemas.microsoft.com/office/powerpoint/2010/main" val="20524388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KPI Page – Show changing the Color Coding “High is Good” to “Low is Good”</a:t>
            </a:r>
          </a:p>
          <a:p>
            <a:pPr marL="0" indent="0">
              <a:buFontTx/>
              <a:buNone/>
            </a:pPr>
            <a:r>
              <a:rPr lang="en-US" baseline="0" dirty="0"/>
              <a:t>Show Removing the goal/distance indicators</a:t>
            </a:r>
          </a:p>
        </p:txBody>
      </p:sp>
      <p:sp>
        <p:nvSpPr>
          <p:cNvPr id="4" name="Slide Number Placeholder 3"/>
          <p:cNvSpPr>
            <a:spLocks noGrp="1"/>
          </p:cNvSpPr>
          <p:nvPr>
            <p:ph type="sldNum" sz="quarter" idx="10"/>
          </p:nvPr>
        </p:nvSpPr>
        <p:spPr/>
        <p:txBody>
          <a:bodyPr/>
          <a:lstStyle/>
          <a:p>
            <a:fld id="{24F2286A-233C-471D-BDF9-24A775565FE1}" type="slidenum">
              <a:rPr lang="en-US" smtClean="0"/>
              <a:t>75</a:t>
            </a:fld>
            <a:endParaRPr lang="en-US" dirty="0"/>
          </a:p>
        </p:txBody>
      </p:sp>
    </p:spTree>
    <p:extLst>
      <p:ext uri="{BB962C8B-B14F-4D97-AF65-F5344CB8AC3E}">
        <p14:creationId xmlns:p14="http://schemas.microsoft.com/office/powerpoint/2010/main" val="2358855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60197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b="1" baseline="0" dirty="0"/>
              <a:t>  </a:t>
            </a:r>
            <a:r>
              <a:rPr lang="en-US" i="1" baseline="0" dirty="0"/>
              <a:t>Table with Sparks</a:t>
            </a:r>
            <a:r>
              <a:rPr lang="en-US" baseline="0" dirty="0"/>
              <a:t>:   Show in the product how all the visuals work together </a:t>
            </a:r>
          </a:p>
          <a:p>
            <a:pPr marL="228600" indent="-228600">
              <a:buFont typeface="+mj-lt"/>
              <a:buAutoNum type="arabicPeriod"/>
            </a:pPr>
            <a:r>
              <a:rPr lang="en-US" baseline="0" dirty="0"/>
              <a:t>There are actually multiple charts stacked onto of each other</a:t>
            </a:r>
          </a:p>
          <a:p>
            <a:pPr marL="228600" indent="-228600">
              <a:buFont typeface="+mj-lt"/>
              <a:buAutoNum type="arabicPeriod"/>
            </a:pPr>
            <a:r>
              <a:rPr lang="en-US" baseline="0" dirty="0"/>
              <a:t>Click on the matrix chart and move it down the page so it is no longer covering the other charts (students should start to understand the “stack hack”)</a:t>
            </a:r>
          </a:p>
          <a:p>
            <a:pPr marL="685800" lvl="1" indent="-228600">
              <a:buFont typeface="+mj-lt"/>
              <a:buAutoNum type="arabicPeriod"/>
            </a:pPr>
            <a:r>
              <a:rPr lang="en-US" baseline="0" dirty="0"/>
              <a:t>Hover your mouse over “VTB” to show how the column is very wide which creates white space </a:t>
            </a:r>
          </a:p>
          <a:p>
            <a:pPr marL="228600" indent="-228600">
              <a:buFont typeface="+mj-lt"/>
              <a:buAutoNum type="arabicPeriod"/>
            </a:pPr>
            <a:r>
              <a:rPr lang="en-US" baseline="0" dirty="0"/>
              <a:t>Hover over all of each chart that make up the </a:t>
            </a:r>
            <a:r>
              <a:rPr lang="en-US" b="1" baseline="0" dirty="0"/>
              <a:t>Monthly VTB </a:t>
            </a:r>
            <a:r>
              <a:rPr lang="en-US" baseline="0" dirty="0"/>
              <a:t>visuals to show that there are 6 visuals that make up this column (header and 5 column charts)</a:t>
            </a:r>
          </a:p>
          <a:p>
            <a:pPr marL="685800" lvl="1" indent="-228600">
              <a:buFont typeface="+mj-lt"/>
              <a:buAutoNum type="arabicPeriod"/>
            </a:pPr>
            <a:r>
              <a:rPr lang="en-US" baseline="0" dirty="0"/>
              <a:t>Each column chart has a “visual level filter” set to the corresponding segment value of the row in the matrix chart</a:t>
            </a:r>
          </a:p>
          <a:p>
            <a:pPr marL="685800" lvl="1" indent="-228600">
              <a:buFont typeface="+mj-lt"/>
              <a:buAutoNum type="arabicPeriod"/>
            </a:pPr>
            <a:r>
              <a:rPr lang="en-US" baseline="0" dirty="0"/>
              <a:t>Explain the </a:t>
            </a:r>
            <a:r>
              <a:rPr lang="en-US" b="1" baseline="0" dirty="0"/>
              <a:t>VtB negative </a:t>
            </a:r>
            <a:r>
              <a:rPr lang="en-US" baseline="0" dirty="0"/>
              <a:t>and </a:t>
            </a:r>
            <a:r>
              <a:rPr lang="en-US" b="1" baseline="0" dirty="0"/>
              <a:t>VtB positive </a:t>
            </a:r>
            <a:r>
              <a:rPr lang="en-US" baseline="0" dirty="0"/>
              <a:t>DAX Measures – and how they are mutually exclusive, and are based on the </a:t>
            </a:r>
            <a:r>
              <a:rPr lang="en-US" b="1" baseline="0" dirty="0"/>
              <a:t>[VTB] </a:t>
            </a:r>
            <a:r>
              <a:rPr lang="en-US" baseline="0" dirty="0"/>
              <a:t>Measure</a:t>
            </a:r>
          </a:p>
          <a:p>
            <a:pPr marL="685800" lvl="1" indent="-228600">
              <a:buFont typeface="+mj-lt"/>
              <a:buAutoNum type="arabicPeriod"/>
            </a:pPr>
            <a:r>
              <a:rPr lang="en-US" baseline="0" dirty="0"/>
              <a:t>Show Data Colors for the charts</a:t>
            </a:r>
          </a:p>
          <a:p>
            <a:pPr marL="685800" lvl="1" indent="-228600">
              <a:buFont typeface="+mj-lt"/>
              <a:buAutoNum type="arabicPeriod"/>
            </a:pPr>
            <a:r>
              <a:rPr lang="en-US" baseline="0" dirty="0"/>
              <a:t>Explain that you can make one chart, get it completely formatted then copy (CTRL+C) and paste (CTRL+V) to make the rest. </a:t>
            </a:r>
          </a:p>
          <a:p>
            <a:pPr marL="228600" indent="-228600">
              <a:buFont typeface="+mj-lt"/>
              <a:buAutoNum type="arabicPeriod"/>
            </a:pPr>
            <a:r>
              <a:rPr lang="en-US" baseline="0" dirty="0"/>
              <a:t>Explain the </a:t>
            </a:r>
            <a:r>
              <a:rPr lang="en-US" b="1" baseline="0" dirty="0"/>
              <a:t>Daily Ave Sales </a:t>
            </a:r>
            <a:r>
              <a:rPr lang="en-US" baseline="0" dirty="0"/>
              <a:t>column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Basically each is a line chart with three measures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Take the chart into “Focus Mode” to highlight that function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Explain the </a:t>
            </a:r>
            <a:r>
              <a:rPr lang="en-US" b="1" baseline="0" dirty="0" err="1"/>
              <a:t>Avg</a:t>
            </a:r>
            <a:r>
              <a:rPr lang="en-US" b="1" baseline="0" dirty="0"/>
              <a:t> Per Sale</a:t>
            </a:r>
            <a:r>
              <a:rPr lang="en-US" baseline="0" dirty="0"/>
              <a:t>, </a:t>
            </a:r>
            <a:r>
              <a:rPr lang="en-US" b="1" baseline="0" dirty="0" err="1"/>
              <a:t>MinPoint</a:t>
            </a:r>
            <a:r>
              <a:rPr lang="en-US" baseline="0" dirty="0"/>
              <a:t> &amp; </a:t>
            </a:r>
            <a:r>
              <a:rPr lang="en-US" b="1" baseline="0" dirty="0" err="1"/>
              <a:t>MaxPoint</a:t>
            </a:r>
            <a:r>
              <a:rPr lang="en-US" baseline="0" dirty="0"/>
              <a:t> DAX Measures (Explain how VAR sets the overall variable which is used in the RETURN)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Again, Each column chart has a “visual level filter” set to the corresponding segment value of the row in the matrix chart</a:t>
            </a:r>
          </a:p>
          <a:p>
            <a:pPr marL="228600" indent="-228600">
              <a:buFont typeface="+mj-lt"/>
              <a:buAutoNum type="arabicPeriod"/>
            </a:pPr>
            <a:r>
              <a:rPr lang="en-US" baseline="0" dirty="0"/>
              <a:t>Don’t forget to put a rectangle object from “Import Shapes” on top as a barrier which disallows sorting (set the line width to zero and turn off fill). </a:t>
            </a:r>
          </a:p>
        </p:txBody>
      </p:sp>
      <p:sp>
        <p:nvSpPr>
          <p:cNvPr id="4" name="Slide Number Placeholder 3"/>
          <p:cNvSpPr>
            <a:spLocks noGrp="1"/>
          </p:cNvSpPr>
          <p:nvPr>
            <p:ph type="sldNum" sz="quarter" idx="10"/>
          </p:nvPr>
        </p:nvSpPr>
        <p:spPr/>
        <p:txBody>
          <a:bodyPr/>
          <a:lstStyle/>
          <a:p>
            <a:fld id="{24F2286A-233C-471D-BDF9-24A775565FE1}" type="slidenum">
              <a:rPr lang="en-US" smtClean="0"/>
              <a:t>77</a:t>
            </a:fld>
            <a:endParaRPr lang="en-US" dirty="0"/>
          </a:p>
        </p:txBody>
      </p:sp>
    </p:spTree>
    <p:extLst>
      <p:ext uri="{BB962C8B-B14F-4D97-AF65-F5344CB8AC3E}">
        <p14:creationId xmlns:p14="http://schemas.microsoft.com/office/powerpoint/2010/main" val="35965657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KPIs</a:t>
            </a:r>
            <a:r>
              <a:rPr lang="en-US" baseline="0" dirty="0"/>
              <a:t> Page</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78</a:t>
            </a:fld>
            <a:endParaRPr lang="en-US" dirty="0"/>
          </a:p>
        </p:txBody>
      </p:sp>
    </p:spTree>
    <p:extLst>
      <p:ext uri="{BB962C8B-B14F-4D97-AF65-F5344CB8AC3E}">
        <p14:creationId xmlns:p14="http://schemas.microsoft.com/office/powerpoint/2010/main" val="1348897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Sparklines shown with Original Table (Table with Sparks)</a:t>
            </a:r>
          </a:p>
          <a:p>
            <a:pPr marL="0" indent="0">
              <a:buFont typeface="Arial" panose="020B0604020202020204" pitchFamily="34" charset="0"/>
              <a:buNone/>
            </a:pPr>
            <a:endParaRPr lang="en-US" baseline="0" dirty="0"/>
          </a:p>
          <a:p>
            <a:pPr marL="228600" indent="-228600">
              <a:buFont typeface="+mj-lt"/>
              <a:buAutoNum type="arabicPeriod"/>
            </a:pPr>
            <a:r>
              <a:rPr lang="en-US" baseline="0" dirty="0"/>
              <a:t>To create the middle graph</a:t>
            </a:r>
          </a:p>
          <a:p>
            <a:pPr marL="685800" lvl="1" indent="-228600">
              <a:buFont typeface="+mj-lt"/>
              <a:buAutoNum type="arabicPeriod"/>
            </a:pPr>
            <a:r>
              <a:rPr lang="en-US" baseline="0" dirty="0"/>
              <a:t>Drop a vertical Stacked Bar Chart onto the canvas</a:t>
            </a:r>
          </a:p>
          <a:p>
            <a:pPr marL="685800" lvl="1" indent="-228600">
              <a:buFont typeface="+mj-lt"/>
              <a:buAutoNum type="arabicPeriod"/>
            </a:pPr>
            <a:r>
              <a:rPr lang="en-US" baseline="0" dirty="0"/>
              <a:t>Add </a:t>
            </a:r>
            <a:r>
              <a:rPr lang="en-US" b="1" baseline="0" dirty="0" err="1"/>
              <a:t>MonthNo</a:t>
            </a:r>
            <a:r>
              <a:rPr lang="en-US" baseline="0" dirty="0"/>
              <a:t> to the Axis</a:t>
            </a:r>
          </a:p>
          <a:p>
            <a:pPr marL="685800" lvl="1" indent="-228600">
              <a:buFont typeface="+mj-lt"/>
              <a:buAutoNum type="arabicPeriod"/>
            </a:pPr>
            <a:r>
              <a:rPr lang="en-US" baseline="0" dirty="0"/>
              <a:t>Now, let’s create new measures to use in the graph:</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Search for the VTB Negative measure in the Fields list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Highlight and copy the formula from the Formula Bar</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Create a new measure titled [</a:t>
            </a:r>
            <a:r>
              <a:rPr lang="en-US" b="1" baseline="0" dirty="0"/>
              <a:t>VTB Negative$</a:t>
            </a:r>
            <a:r>
              <a:rPr lang="en-US" b="0" baseline="0"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Paste the formula in the Formula Bar</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Replace 1 with [</a:t>
            </a:r>
            <a:r>
              <a:rPr lang="en-US" b="1" baseline="0" dirty="0"/>
              <a:t>VTB</a:t>
            </a:r>
            <a:r>
              <a:rPr lang="en-US" baseline="0" dirty="0"/>
              <a:t>] and enter</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a:t>Repeat steps 1 – 5 to create a new </a:t>
            </a:r>
            <a:r>
              <a:rPr lang="en-US" b="1" baseline="0" dirty="0"/>
              <a:t>VTB Positive$ </a:t>
            </a:r>
            <a:r>
              <a:rPr lang="en-US" b="0" baseline="0" dirty="0"/>
              <a:t>measure</a:t>
            </a:r>
          </a:p>
          <a:p>
            <a:pPr marL="685800" lvl="1" indent="-228600">
              <a:buFont typeface="+mj-lt"/>
              <a:buAutoNum type="arabicPeriod"/>
            </a:pPr>
            <a:r>
              <a:rPr lang="en-US" baseline="0" dirty="0"/>
              <a:t>Add </a:t>
            </a:r>
            <a:r>
              <a:rPr lang="en-US" b="1" baseline="0" dirty="0"/>
              <a:t>VTB Negative$ </a:t>
            </a:r>
            <a:r>
              <a:rPr lang="en-US" b="0" baseline="0" dirty="0"/>
              <a:t>and </a:t>
            </a:r>
            <a:r>
              <a:rPr lang="en-US" b="1" baseline="0" dirty="0"/>
              <a:t>VTB Positive$</a:t>
            </a:r>
            <a:r>
              <a:rPr lang="en-US" b="0" baseline="0" dirty="0"/>
              <a:t> as values in the graph</a:t>
            </a:r>
          </a:p>
          <a:p>
            <a:pPr marL="685800" lvl="1" indent="-228600">
              <a:buFont typeface="+mj-lt"/>
              <a:buAutoNum type="arabicPeriod"/>
            </a:pPr>
            <a:r>
              <a:rPr lang="en-US" b="0" baseline="0" dirty="0"/>
              <a:t>Create a Chiclet Slice for Year</a:t>
            </a:r>
          </a:p>
          <a:p>
            <a:pPr marL="1143000" lvl="2" indent="-228600">
              <a:buFont typeface="+mj-lt"/>
              <a:buAutoNum type="arabicPeriod"/>
            </a:pPr>
            <a:r>
              <a:rPr lang="en-US" b="0" baseline="0" dirty="0"/>
              <a:t>Select 2015 as the year since it contains a negative value</a:t>
            </a:r>
          </a:p>
          <a:p>
            <a:pPr marL="685800" lvl="1" indent="-228600">
              <a:buFont typeface="+mj-lt"/>
              <a:buAutoNum type="arabicPeriod"/>
            </a:pPr>
            <a:r>
              <a:rPr lang="en-US" b="0" baseline="0" dirty="0"/>
              <a:t>Turn off the X-axis</a:t>
            </a:r>
          </a:p>
          <a:p>
            <a:pPr marL="685800" lvl="1" indent="-228600">
              <a:buFont typeface="+mj-lt"/>
              <a:buAutoNum type="arabicPeriod"/>
            </a:pPr>
            <a:r>
              <a:rPr lang="en-US" b="0" baseline="0" dirty="0"/>
              <a:t>Turn off the Y-axis</a:t>
            </a:r>
          </a:p>
          <a:p>
            <a:pPr marL="685800" lvl="1" indent="-228600">
              <a:buFont typeface="+mj-lt"/>
              <a:buAutoNum type="arabicPeriod"/>
            </a:pPr>
            <a:r>
              <a:rPr lang="en-US" b="0" baseline="0" dirty="0"/>
              <a:t>Turn off the Legend</a:t>
            </a:r>
          </a:p>
          <a:p>
            <a:pPr marL="685800" lvl="1" indent="-228600">
              <a:buFont typeface="+mj-lt"/>
              <a:buAutoNum type="arabicPeriod"/>
            </a:pPr>
            <a:r>
              <a:rPr lang="en-US" b="0" baseline="0" dirty="0"/>
              <a:t>Set data colors</a:t>
            </a:r>
          </a:p>
        </p:txBody>
      </p:sp>
      <p:sp>
        <p:nvSpPr>
          <p:cNvPr id="4" name="Slide Number Placeholder 3"/>
          <p:cNvSpPr>
            <a:spLocks noGrp="1"/>
          </p:cNvSpPr>
          <p:nvPr>
            <p:ph type="sldNum" sz="quarter" idx="10"/>
          </p:nvPr>
        </p:nvSpPr>
        <p:spPr/>
        <p:txBody>
          <a:bodyPr/>
          <a:lstStyle/>
          <a:p>
            <a:fld id="{24F2286A-233C-471D-BDF9-24A775565FE1}" type="slidenum">
              <a:rPr lang="en-US" smtClean="0"/>
              <a:t>79</a:t>
            </a:fld>
            <a:endParaRPr lang="en-US" dirty="0"/>
          </a:p>
        </p:txBody>
      </p:sp>
    </p:spTree>
    <p:extLst>
      <p:ext uri="{BB962C8B-B14F-4D97-AF65-F5344CB8AC3E}">
        <p14:creationId xmlns:p14="http://schemas.microsoft.com/office/powerpoint/2010/main" val="395511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rPr>
              <a:t>Are there visuals and reports that tell a great story?</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need to see charts that are clean that tell a story well.</a:t>
            </a:r>
          </a:p>
          <a:p>
            <a:r>
              <a:rPr lang="en-US" baseline="0" dirty="0"/>
              <a:t>What are some of the things that pop out on this visual?  What do the colors represent to you? Does it paint a picture, regardless of if you agree with it or not? Do you see a clear trend line, do you see an impact?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rgbClr val="0000FF"/>
                </a:solidFill>
                <a:latin typeface="Calibri" panose="020F0502020204030204" pitchFamily="34" charset="0"/>
                <a:ea typeface="Calibri" panose="020F0502020204030204" pitchFamily="34" charset="0"/>
                <a:hlinkClick r:id="rId3"/>
              </a:rPr>
              <a:t>(Image Source: http://michiganjournal.org/wp-content/uploads/2012/04/obama-job-employment.jpg</a:t>
            </a:r>
            <a:r>
              <a:rPr lang="en-US" u="sng" dirty="0">
                <a:solidFill>
                  <a:srgbClr val="0000FF"/>
                </a:solidFill>
                <a:latin typeface="Calibri" panose="020F0502020204030204" pitchFamily="34" charset="0"/>
                <a:ea typeface="Calibri" panose="020F0502020204030204" pitchFamily="34" charset="0"/>
              </a:rPr>
              <a:t>)</a:t>
            </a:r>
            <a:endParaRPr lang="en-US" dirty="0"/>
          </a:p>
          <a:p>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8</a:t>
            </a:fld>
            <a:endParaRPr lang="en-US" dirty="0"/>
          </a:p>
        </p:txBody>
      </p:sp>
    </p:spTree>
    <p:extLst>
      <p:ext uri="{BB962C8B-B14F-4D97-AF65-F5344CB8AC3E}">
        <p14:creationId xmlns:p14="http://schemas.microsoft.com/office/powerpoint/2010/main" val="1012513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Demo: Cards Tab – Table with URL</a:t>
            </a:r>
          </a:p>
          <a:p>
            <a:pPr marL="0" indent="0">
              <a:buFont typeface="Arial" panose="020B0604020202020204" pitchFamily="34" charset="0"/>
              <a:buNone/>
            </a:pPr>
            <a:r>
              <a:rPr lang="en-US" baseline="0" dirty="0"/>
              <a:t>For the Hyperlink, the field </a:t>
            </a:r>
            <a:r>
              <a:rPr lang="en-US" b="1" baseline="0" dirty="0" err="1"/>
              <a:t>WebURL</a:t>
            </a:r>
            <a:r>
              <a:rPr lang="en-US" b="1" baseline="0" dirty="0"/>
              <a:t> </a:t>
            </a:r>
            <a:r>
              <a:rPr lang="en-US" b="0" baseline="0" dirty="0"/>
              <a:t>has</a:t>
            </a:r>
            <a:r>
              <a:rPr lang="en-US" baseline="0" dirty="0"/>
              <a:t> the Data Category set to “</a:t>
            </a:r>
            <a:r>
              <a:rPr lang="en-US" baseline="0" dirty="0" err="1"/>
              <a:t>WebURL</a:t>
            </a:r>
            <a:r>
              <a:rPr lang="en-US" baseline="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For the Images, the </a:t>
            </a:r>
            <a:r>
              <a:rPr lang="en-US" baseline="0" dirty="0" err="1"/>
              <a:t>the</a:t>
            </a:r>
            <a:r>
              <a:rPr lang="en-US" baseline="0" dirty="0"/>
              <a:t> field </a:t>
            </a:r>
            <a:r>
              <a:rPr lang="en-US" b="1" baseline="0" dirty="0"/>
              <a:t>Full URL </a:t>
            </a:r>
            <a:r>
              <a:rPr lang="en-US" b="0" baseline="0" dirty="0"/>
              <a:t>has</a:t>
            </a:r>
            <a:r>
              <a:rPr lang="en-US" baseline="0" dirty="0"/>
              <a:t> the Data Category set to “</a:t>
            </a:r>
            <a:r>
              <a:rPr lang="en-US" baseline="0" dirty="0" err="1"/>
              <a:t>ImageURL</a:t>
            </a:r>
            <a:r>
              <a:rPr lang="en-US" baseline="0" dirty="0"/>
              <a:t>”</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567442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085326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Individually or</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n small groups, select 1-2 questions from the question slide.  Create the appropriate visuals to tell that story.  At the end of your time, have the visual complete and be ready to walk </a:t>
            </a:r>
            <a:r>
              <a:rPr lang="en-US" sz="1200" kern="1200">
                <a:solidFill>
                  <a:schemeClr val="tx1"/>
                </a:solidFill>
                <a:effectLst/>
                <a:latin typeface="+mn-lt"/>
                <a:ea typeface="+mn-ea"/>
                <a:cs typeface="+mn-cs"/>
              </a:rPr>
              <a:t>the instructor/class </a:t>
            </a:r>
            <a:r>
              <a:rPr lang="en-US" sz="1200" kern="1200" dirty="0">
                <a:solidFill>
                  <a:schemeClr val="tx1"/>
                </a:solidFill>
                <a:effectLst/>
                <a:latin typeface="+mn-lt"/>
                <a:ea typeface="+mn-ea"/>
                <a:cs typeface="+mn-cs"/>
              </a:rPr>
              <a:t>through the creation of your visual so they can follow your steps.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Be prepared to answer:</a:t>
            </a:r>
          </a:p>
          <a:p>
            <a:pPr marL="228600" indent="-228600">
              <a:buFont typeface="+mj-lt"/>
              <a:buAutoNum type="arabicPeriod"/>
            </a:pPr>
            <a:r>
              <a:rPr lang="en-US" sz="1200" kern="1200" dirty="0">
                <a:solidFill>
                  <a:schemeClr val="tx1"/>
                </a:solidFill>
                <a:effectLst/>
                <a:latin typeface="+mn-lt"/>
                <a:ea typeface="+mn-ea"/>
                <a:cs typeface="+mn-cs"/>
              </a:rPr>
              <a:t>Why you chose each visual?</a:t>
            </a:r>
          </a:p>
          <a:p>
            <a:pPr marL="228600" indent="-228600">
              <a:buFont typeface="+mj-lt"/>
              <a:buAutoNum type="arabicPeriod"/>
            </a:pPr>
            <a:r>
              <a:rPr lang="en-US" sz="1200" kern="1200" dirty="0">
                <a:solidFill>
                  <a:schemeClr val="tx1"/>
                </a:solidFill>
                <a:effectLst/>
                <a:latin typeface="+mn-lt"/>
                <a:ea typeface="+mn-ea"/>
                <a:cs typeface="+mn-cs"/>
              </a:rPr>
              <a:t>How you decided what values/fields</a:t>
            </a:r>
            <a:r>
              <a:rPr lang="en-US" sz="1200" kern="1200" baseline="0" dirty="0">
                <a:solidFill>
                  <a:schemeClr val="tx1"/>
                </a:solidFill>
                <a:effectLst/>
                <a:latin typeface="+mn-lt"/>
                <a:ea typeface="+mn-ea"/>
                <a:cs typeface="+mn-cs"/>
              </a:rPr>
              <a:t> to use</a:t>
            </a:r>
            <a:r>
              <a:rPr lang="en-US" sz="1200" kern="1200" dirty="0">
                <a:solidFill>
                  <a:schemeClr val="tx1"/>
                </a:solidFill>
                <a:effectLst/>
                <a:latin typeface="+mn-lt"/>
                <a:ea typeface="+mn-ea"/>
                <a:cs typeface="+mn-cs"/>
              </a:rPr>
              <a:t> in the visual?</a:t>
            </a:r>
          </a:p>
          <a:p>
            <a:pPr marL="228600" indent="-228600">
              <a:buFont typeface="+mj-lt"/>
              <a:buAutoNum type="arabicPeriod"/>
            </a:pPr>
            <a:r>
              <a:rPr lang="en-US" sz="1200" kern="1200" dirty="0">
                <a:solidFill>
                  <a:schemeClr val="tx1"/>
                </a:solidFill>
                <a:effectLst/>
                <a:latin typeface="+mn-lt"/>
                <a:ea typeface="+mn-ea"/>
                <a:cs typeface="+mn-cs"/>
              </a:rPr>
              <a:t>Why</a:t>
            </a:r>
            <a:r>
              <a:rPr lang="en-US" sz="1200" kern="1200" baseline="0" dirty="0">
                <a:solidFill>
                  <a:schemeClr val="tx1"/>
                </a:solidFill>
                <a:effectLst/>
                <a:latin typeface="+mn-lt"/>
                <a:ea typeface="+mn-ea"/>
                <a:cs typeface="+mn-cs"/>
              </a:rPr>
              <a:t> you made your formatting choices for each visual?</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82</a:t>
            </a:fld>
            <a:endParaRPr lang="en-US"/>
          </a:p>
        </p:txBody>
      </p:sp>
    </p:spTree>
    <p:extLst>
      <p:ext uri="{BB962C8B-B14F-4D97-AF65-F5344CB8AC3E}">
        <p14:creationId xmlns:p14="http://schemas.microsoft.com/office/powerpoint/2010/main" val="35466179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 – Hide this slide for the internal version</a:t>
            </a:r>
            <a:endParaRPr lang="en-US" dirty="0"/>
          </a:p>
          <a:p>
            <a:endParaRPr lang="en-US" dirty="0"/>
          </a:p>
        </p:txBody>
      </p:sp>
    </p:spTree>
    <p:extLst>
      <p:ext uri="{BB962C8B-B14F-4D97-AF65-F5344CB8AC3E}">
        <p14:creationId xmlns:p14="http://schemas.microsoft.com/office/powerpoint/2010/main" val="31777690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84</a:t>
            </a:fld>
            <a:endParaRPr lang="en-US" dirty="0"/>
          </a:p>
        </p:txBody>
      </p:sp>
    </p:spTree>
    <p:extLst>
      <p:ext uri="{BB962C8B-B14F-4D97-AF65-F5344CB8AC3E}">
        <p14:creationId xmlns:p14="http://schemas.microsoft.com/office/powerpoint/2010/main" val="264726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rPr>
              <a:t>Are there other ways to tell a great story with data?</a:t>
            </a: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What really stood out visually?  What did Hans do well to tell his story?</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Image Source: </a:t>
            </a: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http://img.youtube.com/vi/jbkSRLYSojo/0.jpg</a:t>
            </a:r>
            <a:endParaRPr kumimoji="0" lang="en-US" sz="1200" b="0" i="0" u="none" strike="noStrike" kern="1200" cap="none" spc="0" normalizeH="0" baseline="0" noProof="0" dirty="0">
              <a:ln>
                <a:noFill/>
              </a:ln>
              <a:solidFill>
                <a:srgbClr val="505050"/>
              </a:solidFill>
              <a:effectLst/>
              <a:uLnTx/>
              <a:uFillTx/>
              <a:latin typeface="Segoe UI Ligh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2286A-233C-471D-BDF9-24A775565F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3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wer BI 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56616" y="1152144"/>
            <a:ext cx="11740896" cy="521208"/>
          </a:xfrm>
        </p:spPr>
        <p:txBody>
          <a:bodyPr>
            <a:noAutofit/>
          </a:bodyPr>
          <a:lstStyle>
            <a:lvl1pPr>
              <a:defRPr sz="2800">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CE4442C9-1874-4FDD-B2E3-6F2FB5B94E1B}" type="datetime1">
              <a:rPr lang="en-US" smtClean="0"/>
              <a:t>6/24/2020</a:t>
            </a:fld>
            <a:endParaRPr lang="en-US"/>
          </a:p>
        </p:txBody>
      </p:sp>
      <p:sp>
        <p:nvSpPr>
          <p:cNvPr id="6" name="Slide Number Placeholder 5"/>
          <p:cNvSpPr>
            <a:spLocks noGrp="1"/>
          </p:cNvSpPr>
          <p:nvPr>
            <p:ph type="sldNum" sz="quarter" idx="12"/>
          </p:nvPr>
        </p:nvSpPr>
        <p:spPr/>
        <p:txBody>
          <a:bodyPr/>
          <a:lstStyle/>
          <a:p>
            <a:fld id="{10F4DA6F-207D-4D04-9B63-DA99BCC46A4A}" type="slidenum">
              <a:rPr lang="en-US" smtClean="0"/>
              <a:t>‹#›</a:t>
            </a:fld>
            <a:endParaRPr lang="en-US"/>
          </a:p>
        </p:txBody>
      </p:sp>
      <p:sp>
        <p:nvSpPr>
          <p:cNvPr id="7" name="Footer Placeholder 3">
            <a:extLst>
              <a:ext uri="{FF2B5EF4-FFF2-40B4-BE49-F238E27FC236}">
                <a16:creationId xmlns:a16="http://schemas.microsoft.com/office/drawing/2014/main" id="{E7BCA3DE-3CA5-4E0D-84FD-D658A45687F1}"/>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2017 Microsoft. All rights reserved.</a:t>
            </a:r>
          </a:p>
        </p:txBody>
      </p:sp>
    </p:spTree>
    <p:extLst>
      <p:ext uri="{BB962C8B-B14F-4D97-AF65-F5344CB8AC3E}">
        <p14:creationId xmlns:p14="http://schemas.microsoft.com/office/powerpoint/2010/main" val="3705713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74CC3D-B303-43FE-AAE3-319753E7FB20}" type="datetime1">
              <a:rPr lang="en-US" smtClean="0"/>
              <a:t>6/24/2020</a:t>
            </a:fld>
            <a:endParaRPr lang="en-US"/>
          </a:p>
        </p:txBody>
      </p:sp>
      <p:sp>
        <p:nvSpPr>
          <p:cNvPr id="4" name="Slide Number Placeholder 3"/>
          <p:cNvSpPr>
            <a:spLocks noGrp="1"/>
          </p:cNvSpPr>
          <p:nvPr>
            <p:ph type="sldNum" sz="quarter" idx="12"/>
          </p:nvPr>
        </p:nvSpPr>
        <p:spPr/>
        <p:txBody>
          <a:bodyPr/>
          <a:lstStyle/>
          <a:p>
            <a:fld id="{10F4DA6F-207D-4D04-9B63-DA99BCC46A4A}" type="slidenum">
              <a:rPr lang="en-US" smtClean="0"/>
              <a:t>‹#›</a:t>
            </a:fld>
            <a:endParaRPr lang="en-US"/>
          </a:p>
        </p:txBody>
      </p:sp>
      <p:sp>
        <p:nvSpPr>
          <p:cNvPr id="5" name="Footer Placeholder 3">
            <a:extLst>
              <a:ext uri="{FF2B5EF4-FFF2-40B4-BE49-F238E27FC236}">
                <a16:creationId xmlns:a16="http://schemas.microsoft.com/office/drawing/2014/main" id="{DC63097A-171D-4ED7-8B3C-3A911605984F}"/>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2017 Microsoft. All rights reserved.</a:t>
            </a:r>
          </a:p>
        </p:txBody>
      </p:sp>
    </p:spTree>
    <p:extLst>
      <p:ext uri="{BB962C8B-B14F-4D97-AF65-F5344CB8AC3E}">
        <p14:creationId xmlns:p14="http://schemas.microsoft.com/office/powerpoint/2010/main" val="24650545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33627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76080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668149"/>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Data Visualization and Storytelling </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612031"/>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08624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43EAF-39DA-4B2E-849D-23A1FCF85190}" type="datetime1">
              <a:rPr lang="en-US" smtClean="0"/>
              <a:t>6/24/2020</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4C8473-95EA-48C2-917D-84A3AF9AB99B}" type="slidenum">
              <a:rPr lang="en-US" smtClean="0"/>
              <a:t>‹#›</a:t>
            </a:fld>
            <a:endParaRPr lang="en-US" dirty="0"/>
          </a:p>
        </p:txBody>
      </p:sp>
      <p:sp>
        <p:nvSpPr>
          <p:cNvPr id="7" name="Footer Placeholder 3">
            <a:extLst>
              <a:ext uri="{FF2B5EF4-FFF2-40B4-BE49-F238E27FC236}">
                <a16:creationId xmlns:a16="http://schemas.microsoft.com/office/drawing/2014/main" id="{3F76E17D-4663-4D85-94F0-69BCFACD0C8A}"/>
              </a:ext>
            </a:extLst>
          </p:cNvPr>
          <p:cNvSpPr>
            <a:spLocks noGrp="1"/>
          </p:cNvSpPr>
          <p:nvPr>
            <p:ph type="ftr" sz="quarter" idx="3"/>
          </p:nvPr>
        </p:nvSpPr>
        <p:spPr>
          <a:xfrm>
            <a:off x="4038600" y="6612794"/>
            <a:ext cx="4114800" cy="228602"/>
          </a:xfrm>
          <a:prstGeom prst="rect">
            <a:avLst/>
          </a:prstGeom>
        </p:spPr>
        <p:txBody>
          <a:bodyPr/>
          <a:lstStyle>
            <a:lvl1pPr algn="ctr">
              <a:defRPr sz="1000"/>
            </a:lvl1pPr>
          </a:lstStyle>
          <a:p>
            <a:r>
              <a:rPr lang="en-US" dirty="0">
                <a:solidFill>
                  <a:prstClr val="black">
                    <a:tint val="75000"/>
                  </a:prstClr>
                </a:solidFill>
              </a:rPr>
              <a:t>© 2017 Microsoft. All rights reserved.</a:t>
            </a:r>
          </a:p>
        </p:txBody>
      </p:sp>
    </p:spTree>
    <p:extLst>
      <p:ext uri="{BB962C8B-B14F-4D97-AF65-F5344CB8AC3E}">
        <p14:creationId xmlns:p14="http://schemas.microsoft.com/office/powerpoint/2010/main" val="3433738346"/>
      </p:ext>
    </p:extLst>
  </p:cSld>
  <p:clrMap bg1="lt1" tx1="dk1" bg2="lt2" tx2="dk2" accent1="accent1" accent2="accent2" accent3="accent3" accent4="accent4" accent5="accent5" accent6="accent6" hlink="hlink" folHlink="folHlink"/>
  <p:sldLayoutIdLst>
    <p:sldLayoutId id="2147483778" r:id="rId1"/>
    <p:sldLayoutId id="2147483783" r:id="rId2"/>
    <p:sldLayoutId id="2147483788" r:id="rId3"/>
    <p:sldLayoutId id="2147483789" r:id="rId4"/>
    <p:sldLayoutId id="2147483809" r:id="rId5"/>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color.adobe.com/create/color-wheel/" TargetMode="External"/><Relationship Id="rId13" Type="http://schemas.openxmlformats.org/officeDocument/2006/relationships/hyperlink" Target="https://powerbi.microsoft.com/en-us/blog/how-microsoft-uses-power-bi-to-run-its-growing-cloud-business/" TargetMode="External"/><Relationship Id="rId3" Type="http://schemas.openxmlformats.org/officeDocument/2006/relationships/image" Target="../media/image3.png"/><Relationship Id="rId7" Type="http://schemas.openxmlformats.org/officeDocument/2006/relationships/hyperlink" Target="../colorbrewer2.org" TargetMode="External"/><Relationship Id="rId12" Type="http://schemas.openxmlformats.org/officeDocument/2006/relationships/hyperlink" Target="../app.powerbi.com" TargetMode="External"/><Relationship Id="rId2" Type="http://schemas.openxmlformats.org/officeDocument/2006/relationships/notesSlide" Target="../notesSlides/notesSlide1.xml"/><Relationship Id="rId16" Type="http://schemas.openxmlformats.org/officeDocument/2006/relationships/hyperlink" Target="https://powerbi.microsoft.com/en-us/blog/power-bi-desktop-september-2017-feature-summary/#drillthrough" TargetMode="External"/><Relationship Id="rId1" Type="http://schemas.openxmlformats.org/officeDocument/2006/relationships/slideLayout" Target="../slideLayouts/slideLayout1.xml"/><Relationship Id="rId6" Type="http://schemas.openxmlformats.org/officeDocument/2006/relationships/hyperlink" Target="https://www.youtube.com/watch?v=jbkSRLYSojo" TargetMode="External"/><Relationship Id="rId11" Type="http://schemas.openxmlformats.org/officeDocument/2006/relationships/hyperlink" Target="../visuals.powerbi.com" TargetMode="External"/><Relationship Id="rId5" Type="http://schemas.openxmlformats.org/officeDocument/2006/relationships/hyperlink" Target="https://app.powerbi.com/visuals/" TargetMode="External"/><Relationship Id="rId15" Type="http://schemas.openxmlformats.org/officeDocument/2006/relationships/hyperlink" Target="https://developer.paciellogroup.com/resources/contrastanalyser/" TargetMode="External"/><Relationship Id="rId10" Type="http://schemas.openxmlformats.org/officeDocument/2006/relationships/hyperlink" Target="../unicode-table.com" TargetMode="External"/><Relationship Id="rId4" Type="http://schemas.openxmlformats.org/officeDocument/2006/relationships/hyperlink" Target="https://cran.r-project.org/" TargetMode="External"/><Relationship Id="rId9" Type="http://schemas.openxmlformats.org/officeDocument/2006/relationships/hyperlink" Target="http://paletton.com/#uid=1000u0kllllaFw0g0qFqFg0w0aF" TargetMode="External"/><Relationship Id="rId14" Type="http://schemas.openxmlformats.org/officeDocument/2006/relationships/hyperlink" Target="https://powerbi.tips/tools/report-theme-generator-v3/"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hyperlink" Target="https://powerbi.microsoft.com/en-us/blog/how-microsoft-uses-power-bi-to-run-its-growing-cloud-business/" TargetMode="Externa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jpeg"/><Relationship Id="rId26" Type="http://schemas.openxmlformats.org/officeDocument/2006/relationships/image" Target="../media/image50.png"/><Relationship Id="rId3" Type="http://schemas.openxmlformats.org/officeDocument/2006/relationships/image" Target="../media/image3.png"/><Relationship Id="rId21" Type="http://schemas.openxmlformats.org/officeDocument/2006/relationships/image" Target="../media/image45.jpe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jpeg"/><Relationship Id="rId25" Type="http://schemas.openxmlformats.org/officeDocument/2006/relationships/image" Target="../media/image49.jpg"/><Relationship Id="rId2" Type="http://schemas.openxmlformats.org/officeDocument/2006/relationships/notesSlide" Target="../notesSlides/notesSlide43.xml"/><Relationship Id="rId16" Type="http://schemas.openxmlformats.org/officeDocument/2006/relationships/image" Target="../media/image40.jpeg"/><Relationship Id="rId20"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56.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hyperlink" Target="http://www.nattyware.com/pixie.php" TargetMode="External"/><Relationship Id="rId3" Type="http://schemas.openxmlformats.org/officeDocument/2006/relationships/image" Target="../media/image3.png"/><Relationship Id="rId7" Type="http://schemas.openxmlformats.org/officeDocument/2006/relationships/hyperlink" Target="https://developer.paciellogroup.com/resources/contrastanalyser/"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hyperlink" Target="http://paletton.com/#uid=1000u0kllllaFw0g0qFqFg0w0aF" TargetMode="External"/><Relationship Id="rId5" Type="http://schemas.openxmlformats.org/officeDocument/2006/relationships/hyperlink" Target="https://color.adobe.com/create/color-wheel/" TargetMode="External"/><Relationship Id="rId4" Type="http://schemas.openxmlformats.org/officeDocument/2006/relationships/hyperlink" Target="http://colorbrewer2.or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64.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powerbi.tips/tools/report-theme-generator-v3/" TargetMode="External"/><Relationship Id="rId5" Type="http://schemas.openxmlformats.org/officeDocument/2006/relationships/hyperlink" Target="https://powerbi.microsoft.com/en-us/blog/power-bi-community-report-theme-gallery/" TargetMode="External"/><Relationship Id="rId4" Type="http://schemas.openxmlformats.org/officeDocument/2006/relationships/hyperlink" Target="https://community.powerbi.com/t5/Themes-Gallery/bd-p/ThemesGallery" TargetMode="External"/><Relationship Id="rId9" Type="http://schemas.openxmlformats.org/officeDocument/2006/relationships/image" Target="../media/image93.png"/></Relationships>
</file>

<file path=ppt/slides/_rels/slide6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notesSlide" Target="../notesSlides/notesSlide67.xml"/><Relationship Id="rId16" Type="http://schemas.openxmlformats.org/officeDocument/2006/relationships/diagramQuickStyle" Target="../diagrams/quickStyl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7.png"/><Relationship Id="rId4" Type="http://schemas.openxmlformats.org/officeDocument/2006/relationships/image" Target="../media/image96.sv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hyperlink" Target="http://unicode.org/" TargetMode="External"/><Relationship Id="rId4" Type="http://schemas.openxmlformats.org/officeDocument/2006/relationships/hyperlink" Target="../unicode-table.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hyperlink" Target="https://store.office.com/en-us/appshome.aspx?productgroup=PowerBI" TargetMode="External"/><Relationship Id="rId13" Type="http://schemas.openxmlformats.org/officeDocument/2006/relationships/hyperlink" Target="https://msdn.microsoft.com/en-us/library/gg413422.aspx" TargetMode="External"/><Relationship Id="rId18" Type="http://schemas.openxmlformats.org/officeDocument/2006/relationships/hyperlink" Target="https://unicode-table.com/en/" TargetMode="External"/><Relationship Id="rId3" Type="http://schemas.openxmlformats.org/officeDocument/2006/relationships/hyperlink" Target="http://support.powerbi.com/" TargetMode="External"/><Relationship Id="rId21" Type="http://schemas.openxmlformats.org/officeDocument/2006/relationships/image" Target="../media/image3.png"/><Relationship Id="rId7" Type="http://schemas.openxmlformats.org/officeDocument/2006/relationships/hyperlink" Target="http://community.powerbi.com/t5/R-Script-Showcase/bd-p/RVisuals" TargetMode="External"/><Relationship Id="rId12" Type="http://schemas.openxmlformats.org/officeDocument/2006/relationships/hyperlink" Target="http://aka.ms/bapidashwp" TargetMode="External"/><Relationship Id="rId17" Type="http://schemas.openxmlformats.org/officeDocument/2006/relationships/hyperlink" Target="http://paletton.com/#uid=1000u0kllllaFw0g0qFqFg0w0aF" TargetMode="External"/><Relationship Id="rId2" Type="http://schemas.openxmlformats.org/officeDocument/2006/relationships/notesSlide" Target="../notesSlides/notesSlide83.xml"/><Relationship Id="rId16" Type="http://schemas.openxmlformats.org/officeDocument/2006/relationships/hyperlink" Target="https://msdn.microsoft.com/library/Mt253322?CorrelationId=76b5c813-fc40-4d4e-ba47-f96ce7c60fe0&amp;ui=en-US&amp;rs=en-US&amp;ad=US" TargetMode="External"/><Relationship Id="rId20" Type="http://schemas.openxmlformats.org/officeDocument/2006/relationships/hyperlink" Target="https://developer.paciellogroup.com/resources/contrastanalyser/" TargetMode="External"/><Relationship Id="rId1" Type="http://schemas.openxmlformats.org/officeDocument/2006/relationships/slideLayout" Target="../slideLayouts/slideLayout1.xml"/><Relationship Id="rId6" Type="http://schemas.openxmlformats.org/officeDocument/2006/relationships/hyperlink" Target="http://community.powerbi.com/t5/Data-Stories-Gallery/bd-p/DataStoriesGallery" TargetMode="External"/><Relationship Id="rId11" Type="http://schemas.openxmlformats.org/officeDocument/2006/relationships/hyperlink" Target="http://issues.powerbi.com/" TargetMode="External"/><Relationship Id="rId5" Type="http://schemas.openxmlformats.org/officeDocument/2006/relationships/hyperlink" Target="https://community.powerbi.com/t5/Themes-Gallery/bd-p/ThemesGallery" TargetMode="External"/><Relationship Id="rId15" Type="http://schemas.openxmlformats.org/officeDocument/2006/relationships/hyperlink" Target="http://www.daxpatterns.com/" TargetMode="External"/><Relationship Id="rId10" Type="http://schemas.openxmlformats.org/officeDocument/2006/relationships/hyperlink" Target="http://ideas.powerbi.com/" TargetMode="External"/><Relationship Id="rId19" Type="http://schemas.openxmlformats.org/officeDocument/2006/relationships/hyperlink" Target="https://powerbi.tips/tools/report-theme-generator-v3/" TargetMode="External"/><Relationship Id="rId4" Type="http://schemas.openxmlformats.org/officeDocument/2006/relationships/hyperlink" Target="http://community.powerbi.com/" TargetMode="External"/><Relationship Id="rId9" Type="http://schemas.openxmlformats.org/officeDocument/2006/relationships/hyperlink" Target="http://blogs.msdn.com/b/powerbi/" TargetMode="External"/><Relationship Id="rId14" Type="http://schemas.openxmlformats.org/officeDocument/2006/relationships/hyperlink" Target="https://powerbi.microsoft.com/en-us/documentation/powerbi-desktop-quickstart-learn-dax-basics/"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hyperlink" Target="https://www.youtube.com/watch?v=jbkSRLYSojo"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693748"/>
            <a:ext cx="11728224" cy="597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sz="1765" b="1" kern="0" dirty="0">
                <a:latin typeface="+mn-lt"/>
                <a:ea typeface="Calibri" panose="020F0502020204030204" pitchFamily="34" charset="0"/>
                <a:cs typeface="Segoe UI" panose="020B0502040204020203" pitchFamily="34" charset="0"/>
              </a:rPr>
              <a:t>Ensure you update your contact information on the Title slide</a:t>
            </a:r>
            <a:endParaRPr lang="en-US" sz="1765" kern="0" dirty="0">
              <a:latin typeface="+mn-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tabLst/>
              <a:defRPr/>
            </a:pPr>
            <a:r>
              <a:rPr kumimoji="0" lang="en-US" sz="1765" b="1" i="0" u="none" strike="noStrike" kern="0" cap="none" spc="0" normalizeH="0" baseline="0" noProof="0" dirty="0">
                <a:ln>
                  <a:noFill/>
                </a:ln>
                <a:solidFill>
                  <a:schemeClr val="tx1"/>
                </a:solidFill>
                <a:effectLst/>
                <a:uLnTx/>
                <a:uFillTx/>
                <a:latin typeface="+mn-lt"/>
                <a:ea typeface="Calibri" panose="020F0502020204030204" pitchFamily="34" charset="0"/>
                <a:cs typeface="Segoe UI" panose="020B0502040204020203" pitchFamily="34" charset="0"/>
              </a:rPr>
              <a:t> This class is a combination of Lecture</a:t>
            </a:r>
            <a:r>
              <a:rPr lang="en-US" sz="1765" b="1" kern="0" dirty="0">
                <a:latin typeface="+mn-lt"/>
                <a:ea typeface="Calibri" panose="020F0502020204030204" pitchFamily="34" charset="0"/>
                <a:cs typeface="Segoe UI" panose="020B0502040204020203" pitchFamily="34" charset="0"/>
              </a:rPr>
              <a:t>, Demo and Lab</a:t>
            </a:r>
            <a:endParaRPr kumimoji="0" lang="en-US" sz="1765" b="0" i="0" u="none" strike="noStrike" kern="0" cap="none" spc="0" normalizeH="0" baseline="0" noProof="0" dirty="0">
              <a:ln>
                <a:noFill/>
              </a:ln>
              <a:solidFill>
                <a:schemeClr val="tx1"/>
              </a:solidFill>
              <a:effectLst/>
              <a:uLnTx/>
              <a:uFillTx/>
              <a:latin typeface="+mn-lt"/>
              <a:ea typeface="Calibri" panose="020F0502020204030204" pitchFamily="34" charset="0"/>
              <a:cs typeface="Segoe UI" panose="020B0502040204020203" pitchFamily="34" charset="0"/>
            </a:endParaRPr>
          </a:p>
          <a:p>
            <a:pPr marL="457200" marR="0" indent="-457200" defTabSz="896386">
              <a:lnSpc>
                <a:spcPct val="100000"/>
              </a:lnSpc>
              <a:buClrTx/>
              <a:buSzTx/>
              <a:buFont typeface="Arial" panose="020B0604020202020204" pitchFamily="34" charset="0"/>
              <a:buChar char="•"/>
              <a:tabLst/>
              <a:defRPr/>
            </a:pPr>
            <a:r>
              <a:rPr lang="en-US" sz="1765" kern="0" dirty="0">
                <a:latin typeface="+mn-lt"/>
                <a:cs typeface="Segoe UI" panose="020B0502040204020203" pitchFamily="34" charset="0"/>
              </a:rPr>
              <a:t>All Demos and Labs are described in the slide </a:t>
            </a:r>
            <a:r>
              <a:rPr lang="en-US" sz="1765" b="1" i="1" kern="0" dirty="0">
                <a:latin typeface="+mn-lt"/>
                <a:cs typeface="Segoe UI" panose="020B0502040204020203" pitchFamily="34" charset="0"/>
              </a:rPr>
              <a:t>Notes. </a:t>
            </a:r>
          </a:p>
          <a:p>
            <a:pPr marL="457200" marR="0" indent="-457200" defTabSz="896386">
              <a:lnSpc>
                <a:spcPct val="100000"/>
              </a:lnSpc>
              <a:buClrTx/>
              <a:buSzTx/>
              <a:buFont typeface="Arial" panose="020B0604020202020204" pitchFamily="34" charset="0"/>
              <a:buChar char="•"/>
              <a:tabLst/>
              <a:defRPr/>
            </a:pPr>
            <a:r>
              <a:rPr lang="en-US" sz="1765" kern="0" dirty="0">
                <a:latin typeface="+mn-lt"/>
                <a:cs typeface="Segoe UI" panose="020B0502040204020203" pitchFamily="34" charset="0"/>
              </a:rPr>
              <a:t>Open File </a:t>
            </a:r>
            <a:r>
              <a:rPr lang="en-US" sz="1765" b="1" i="1" kern="0" dirty="0">
                <a:latin typeface="+mn-lt"/>
                <a:cs typeface="Segoe UI" panose="020B0502040204020203" pitchFamily="34" charset="0"/>
              </a:rPr>
              <a:t>Power BI Adv DataViz_Complete_Mar2018 </a:t>
            </a:r>
            <a:r>
              <a:rPr lang="en-US" sz="1765" kern="0" dirty="0">
                <a:latin typeface="+mn-lt"/>
                <a:cs typeface="Segoe UI" panose="020B0502040204020203" pitchFamily="34" charset="0"/>
              </a:rPr>
              <a:t>for use during Demos.</a:t>
            </a:r>
            <a:endParaRPr lang="en-US" sz="1765" b="1" kern="0" dirty="0">
              <a:latin typeface="+mn-lt"/>
              <a:cs typeface="Segoe UI" panose="020B0502040204020203" pitchFamily="34" charset="0"/>
            </a:endParaRPr>
          </a:p>
          <a:p>
            <a:pPr marL="457200" marR="0" indent="-457200" defTabSz="896386">
              <a:lnSpc>
                <a:spcPct val="100000"/>
              </a:lnSpc>
              <a:buClrTx/>
              <a:buSzTx/>
              <a:buFont typeface="Arial" panose="020B0604020202020204" pitchFamily="34" charset="0"/>
              <a:buChar char="•"/>
              <a:tabLst/>
              <a:defRPr/>
            </a:pPr>
            <a:r>
              <a:rPr lang="en-US" sz="1765" b="1" kern="0" dirty="0">
                <a:latin typeface="+mn-lt"/>
                <a:cs typeface="Segoe UI" panose="020B0502040204020203" pitchFamily="34" charset="0"/>
              </a:rPr>
              <a:t>SETUP:</a:t>
            </a:r>
            <a:r>
              <a:rPr lang="en-US" sz="1765" kern="0" dirty="0">
                <a:latin typeface="+mn-lt"/>
                <a:cs typeface="Segoe UI" panose="020B0502040204020203" pitchFamily="34" charset="0"/>
              </a:rPr>
              <a:t>To Demo the R Custom Visual, ensure you have R installed (</a:t>
            </a:r>
            <a:r>
              <a:rPr lang="en-US" sz="1765" kern="0" dirty="0">
                <a:latin typeface="+mn-lt"/>
                <a:cs typeface="Segoe UI" panose="020B0502040204020203" pitchFamily="34" charset="0"/>
                <a:hlinkClick r:id="rId4"/>
              </a:rPr>
              <a:t>get it here</a:t>
            </a:r>
            <a:r>
              <a:rPr lang="en-US" sz="1765" kern="0" dirty="0">
                <a:latin typeface="+mn-lt"/>
                <a:cs typeface="Segoe UI" panose="020B0502040204020203" pitchFamily="34" charset="0"/>
              </a:rPr>
              <a:t>)</a:t>
            </a:r>
          </a:p>
          <a:p>
            <a:pPr marL="914400" lvl="1" indent="-457200" defTabSz="896386">
              <a:buFont typeface="Arial" panose="020B0604020202020204" pitchFamily="34" charset="0"/>
              <a:buChar char="•"/>
              <a:defRPr/>
            </a:pPr>
            <a:r>
              <a:rPr lang="en-US" sz="1765" kern="0" dirty="0">
                <a:latin typeface="+mn-lt"/>
                <a:cs typeface="Segoe UI" panose="020B0502040204020203" pitchFamily="34" charset="0"/>
              </a:rPr>
              <a:t>Then Download the Custom R Visual “</a:t>
            </a:r>
            <a:r>
              <a:rPr lang="en-US" sz="1765" kern="0" dirty="0">
                <a:latin typeface="+mn-lt"/>
                <a:cs typeface="Segoe UI" panose="020B0502040204020203" pitchFamily="34" charset="0"/>
                <a:hlinkClick r:id="rId5"/>
              </a:rPr>
              <a:t>Forecasting</a:t>
            </a:r>
            <a:r>
              <a:rPr lang="en-US" sz="1765" kern="0" dirty="0">
                <a:latin typeface="+mn-lt"/>
                <a:cs typeface="Segoe UI" panose="020B0502040204020203" pitchFamily="34" charset="0"/>
              </a:rPr>
              <a:t>” and ensure you can run the sample package (it will install the necessary packages).  If you have problems, just speak to the chart, rather then demo</a:t>
            </a:r>
          </a:p>
          <a:p>
            <a:pPr marL="457200" indent="-457200" defTabSz="896386">
              <a:buFont typeface="Arial" panose="020B0604020202020204" pitchFamily="34" charset="0"/>
              <a:buChar char="•"/>
              <a:defRPr/>
            </a:pPr>
            <a:r>
              <a:rPr lang="en-US" sz="1765" kern="0" dirty="0">
                <a:latin typeface="+mn-lt"/>
                <a:cs typeface="Segoe UI" panose="020B0502040204020203" pitchFamily="34" charset="0"/>
              </a:rPr>
              <a:t>If you have taught this class previously, grab the two pbix files out of the USB folder to start with fresh files free from any changes you might have made.</a:t>
            </a:r>
            <a:endParaRPr kumimoji="0" lang="en-US" sz="1765" b="0" i="0" u="none" strike="noStrike" kern="0" cap="none" spc="0" normalizeH="0" baseline="0" noProof="0" dirty="0">
              <a:ln>
                <a:noFill/>
              </a:ln>
              <a:solidFill>
                <a:schemeClr val="tx1"/>
              </a:solidFill>
              <a:effectLst/>
              <a:uLnTx/>
              <a:uFillTx/>
              <a:latin typeface="+mn-lt"/>
              <a:cs typeface="Segoe UI" panose="020B0502040204020203" pitchFamily="34" charset="0"/>
            </a:endParaRPr>
          </a:p>
          <a:p>
            <a:pPr lvl="0" defTabSz="896386">
              <a:defRPr/>
            </a:pPr>
            <a:r>
              <a:rPr lang="en-US" sz="1765" b="1" kern="0" dirty="0">
                <a:latin typeface="+mn-lt"/>
                <a:cs typeface="Segoe UI" panose="020B0502040204020203" pitchFamily="34" charset="0"/>
              </a:rPr>
              <a:t>Download and install Power BI Desktop: </a:t>
            </a:r>
          </a:p>
          <a:p>
            <a:pPr marL="457200" lvl="0" indent="-457200" defTabSz="896386">
              <a:buFont typeface="Arial" panose="020B0604020202020204" pitchFamily="34" charset="0"/>
              <a:buChar char="•"/>
              <a:defRPr/>
            </a:pPr>
            <a:r>
              <a:rPr lang="en-US" sz="1765" kern="0" dirty="0">
                <a:latin typeface="+mn-lt"/>
                <a:cs typeface="Segoe UI" panose="020B0502040204020203" pitchFamily="34" charset="0"/>
              </a:rPr>
              <a:t>Download and install Microsoft Power BI Desktop from: </a:t>
            </a:r>
            <a:r>
              <a:rPr lang="en-US" sz="1765" u="sng" kern="0" dirty="0">
                <a:solidFill>
                  <a:schemeClr val="accent1"/>
                </a:solidFill>
                <a:latin typeface="+mn-lt"/>
                <a:cs typeface="Segoe UI" panose="020B0502040204020203" pitchFamily="34" charset="0"/>
              </a:rPr>
              <a:t>http://www.microsoft.com/en-us/download/details.aspx?id=45331</a:t>
            </a:r>
            <a:endParaRPr kumimoji="0" lang="en-US" sz="1765" b="0" i="0" u="none" strike="noStrike" kern="0" cap="none" spc="0" normalizeH="0" baseline="0" noProof="0" dirty="0">
              <a:ln>
                <a:noFill/>
              </a:ln>
              <a:solidFill>
                <a:schemeClr val="tx1"/>
              </a:solidFill>
              <a:effectLst/>
              <a:uLnTx/>
              <a:uFillTx/>
              <a:latin typeface="+mn-lt"/>
              <a:cs typeface="Segoe UI" panose="020B0502040204020203" pitchFamily="34" charset="0"/>
            </a:endParaRPr>
          </a:p>
          <a:p>
            <a:pPr lvl="0" defTabSz="896386">
              <a:defRPr/>
            </a:pPr>
            <a:r>
              <a:rPr lang="en-US" sz="1765" b="1" kern="0" dirty="0">
                <a:latin typeface="+mn-lt"/>
                <a:cs typeface="Segoe UI" panose="020B0502040204020203" pitchFamily="34" charset="0"/>
              </a:rPr>
              <a:t>URLS: </a:t>
            </a:r>
          </a:p>
          <a:p>
            <a:pPr marL="457200" lvl="0" indent="-457200">
              <a:buFont typeface="Arial" panose="020B0604020202020204" pitchFamily="34" charset="0"/>
              <a:buChar char="•"/>
            </a:pPr>
            <a:r>
              <a:rPr lang="en-US" b="1" i="1" u="sng" dirty="0">
                <a:solidFill>
                  <a:schemeClr val="accent1"/>
                </a:solidFill>
                <a:uFill>
                  <a:solidFill>
                    <a:schemeClr val="accent1"/>
                  </a:solidFill>
                </a:uFill>
                <a:latin typeface="+mn-lt"/>
                <a:hlinkClick r:id="rId6"/>
              </a:rPr>
              <a:t>Hans Video </a:t>
            </a:r>
            <a:r>
              <a:rPr lang="en-US" dirty="0">
                <a:latin typeface="+mn-lt"/>
              </a:rPr>
              <a:t>queued and ready (test your sound with the AV person) </a:t>
            </a:r>
            <a:endParaRPr lang="en-US" sz="2400" dirty="0">
              <a:latin typeface="+mn-lt"/>
            </a:endParaRPr>
          </a:p>
          <a:p>
            <a:pPr marL="457200" lvl="0" indent="-457200">
              <a:buFont typeface="Arial" panose="020B0604020202020204" pitchFamily="34" charset="0"/>
              <a:buChar char="•"/>
            </a:pPr>
            <a:r>
              <a:rPr lang="en-US" b="1" i="1" u="sng" dirty="0">
                <a:solidFill>
                  <a:schemeClr val="accent1"/>
                </a:solidFill>
                <a:uFill>
                  <a:solidFill>
                    <a:schemeClr val="accent1"/>
                  </a:solidFill>
                </a:uFill>
                <a:latin typeface="+mn-lt"/>
                <a:hlinkClick r:id="rId7"/>
              </a:rPr>
              <a:t>Color Brewer</a:t>
            </a:r>
            <a:r>
              <a:rPr lang="en-US" b="1" i="1" u="sng" dirty="0">
                <a:solidFill>
                  <a:schemeClr val="accent1"/>
                </a:solidFill>
                <a:uFill>
                  <a:solidFill>
                    <a:schemeClr val="accent1"/>
                  </a:solidFill>
                </a:uFill>
                <a:latin typeface="+mn-lt"/>
              </a:rPr>
              <a:t> </a:t>
            </a:r>
            <a:r>
              <a:rPr lang="en-US" dirty="0">
                <a:latin typeface="+mn-lt"/>
              </a:rPr>
              <a:t>– Cynthia Brewers Color Brewer</a:t>
            </a:r>
            <a:endParaRPr lang="en-US" sz="2400" dirty="0">
              <a:latin typeface="+mn-lt"/>
            </a:endParaRPr>
          </a:p>
          <a:p>
            <a:pPr lvl="1" indent="-457200">
              <a:buFont typeface="Arial" panose="020B0604020202020204" pitchFamily="34" charset="0"/>
              <a:buChar char="•"/>
            </a:pPr>
            <a:r>
              <a:rPr lang="en-US" b="1" i="1" u="sng" dirty="0">
                <a:solidFill>
                  <a:schemeClr val="accent1"/>
                </a:solidFill>
                <a:uFill>
                  <a:solidFill>
                    <a:schemeClr val="accent1"/>
                  </a:solidFill>
                </a:uFill>
                <a:latin typeface="+mn-lt"/>
                <a:hlinkClick r:id="rId8"/>
              </a:rPr>
              <a:t>https://color.adobe.com/create/color-wheel</a:t>
            </a:r>
            <a:r>
              <a:rPr lang="en-US" u="sng" dirty="0">
                <a:latin typeface="+mn-lt"/>
                <a:hlinkClick r:id="rId8"/>
              </a:rPr>
              <a:t>/</a:t>
            </a:r>
            <a:endParaRPr lang="en-US" sz="2400" dirty="0">
              <a:latin typeface="+mn-lt"/>
            </a:endParaRPr>
          </a:p>
          <a:p>
            <a:pPr marL="457200" lvl="0" indent="-457200">
              <a:buFont typeface="Arial" panose="020B0604020202020204" pitchFamily="34" charset="0"/>
              <a:buChar char="•"/>
            </a:pPr>
            <a:r>
              <a:rPr lang="en-US" dirty="0">
                <a:latin typeface="+mn-lt"/>
                <a:hlinkClick r:id="rId9"/>
              </a:rPr>
              <a:t>Paletton.com</a:t>
            </a:r>
            <a:endParaRPr lang="en-US" dirty="0">
              <a:latin typeface="+mn-lt"/>
            </a:endParaRPr>
          </a:p>
          <a:p>
            <a:pPr marL="457200" lvl="0" indent="-457200">
              <a:buFont typeface="Arial" panose="020B0604020202020204" pitchFamily="34" charset="0"/>
              <a:buChar char="•"/>
            </a:pPr>
            <a:r>
              <a:rPr lang="en-US" dirty="0">
                <a:latin typeface="+mn-lt"/>
              </a:rPr>
              <a:t>Symbols:  </a:t>
            </a:r>
            <a:r>
              <a:rPr lang="en-US" b="1" i="1" u="sng" dirty="0">
                <a:solidFill>
                  <a:schemeClr val="accent1"/>
                </a:solidFill>
                <a:uFill>
                  <a:solidFill>
                    <a:schemeClr val="accent1"/>
                  </a:solidFill>
                </a:uFill>
                <a:latin typeface="+mn-lt"/>
                <a:hlinkClick r:id="rId10"/>
              </a:rPr>
              <a:t>unicode-table.com</a:t>
            </a:r>
            <a:endParaRPr lang="en-US" b="1" i="1" u="sng" dirty="0">
              <a:solidFill>
                <a:schemeClr val="accent1"/>
              </a:solidFill>
              <a:uFill>
                <a:solidFill>
                  <a:schemeClr val="accent1"/>
                </a:solidFill>
              </a:uFill>
              <a:latin typeface="+mn-lt"/>
            </a:endParaRPr>
          </a:p>
          <a:p>
            <a:pPr marL="457200" lvl="0" indent="-457200">
              <a:buFont typeface="Arial" panose="020B0604020202020204" pitchFamily="34" charset="0"/>
              <a:buChar char="•"/>
            </a:pPr>
            <a:r>
              <a:rPr lang="en-US" dirty="0">
                <a:latin typeface="+mn-lt"/>
              </a:rPr>
              <a:t>Custom Visuals website - </a:t>
            </a:r>
            <a:r>
              <a:rPr lang="en-US" b="1" i="1" u="sng" dirty="0">
                <a:solidFill>
                  <a:schemeClr val="accent1"/>
                </a:solidFill>
                <a:uFill>
                  <a:solidFill>
                    <a:schemeClr val="accent1"/>
                  </a:solidFill>
                </a:uFill>
                <a:latin typeface="+mn-lt"/>
                <a:hlinkClick r:id="rId11"/>
              </a:rPr>
              <a:t>visuals.powerbi.com</a:t>
            </a:r>
            <a:endParaRPr lang="en-US" b="1" i="1" u="sng" dirty="0">
              <a:solidFill>
                <a:schemeClr val="accent1"/>
              </a:solidFill>
              <a:uFill>
                <a:solidFill>
                  <a:schemeClr val="accent1"/>
                </a:solidFill>
              </a:uFill>
              <a:latin typeface="+mn-lt"/>
            </a:endParaRPr>
          </a:p>
          <a:p>
            <a:pPr marL="457200" indent="-457200">
              <a:buFont typeface="Arial" panose="020B0604020202020204" pitchFamily="34" charset="0"/>
              <a:buChar char="•"/>
              <a:defRPr/>
            </a:pPr>
            <a:r>
              <a:rPr lang="en-US" dirty="0">
                <a:latin typeface="+mn-lt"/>
              </a:rPr>
              <a:t>Power BI Service website - </a:t>
            </a:r>
            <a:r>
              <a:rPr lang="en-US" dirty="0">
                <a:latin typeface="+mn-lt"/>
                <a:hlinkClick r:id="rId12"/>
              </a:rPr>
              <a:t>app.powerbi.com</a:t>
            </a:r>
            <a:endParaRPr lang="en-US" dirty="0">
              <a:latin typeface="+mn-lt"/>
            </a:endParaRPr>
          </a:p>
          <a:p>
            <a:pPr marL="457200" indent="-457200">
              <a:buFont typeface="Arial" panose="020B0604020202020204" pitchFamily="34" charset="0"/>
              <a:buChar char="•"/>
              <a:defRPr/>
            </a:pPr>
            <a:r>
              <a:rPr lang="en-US" dirty="0">
                <a:latin typeface="+mn-lt"/>
                <a:hlinkClick r:id="rId13"/>
              </a:rPr>
              <a:t>How Microsoft Uses </a:t>
            </a:r>
            <a:r>
              <a:rPr lang="en-US" dirty="0" err="1">
                <a:latin typeface="+mn-lt"/>
                <a:hlinkClick r:id="rId13"/>
              </a:rPr>
              <a:t>PowerBI</a:t>
            </a:r>
            <a:r>
              <a:rPr lang="en-US" dirty="0">
                <a:latin typeface="+mn-lt"/>
                <a:hlinkClick r:id="rId13"/>
              </a:rPr>
              <a:t> Blog</a:t>
            </a:r>
            <a:endParaRPr lang="en-US" dirty="0">
              <a:latin typeface="+mn-lt"/>
            </a:endParaRPr>
          </a:p>
          <a:p>
            <a:pPr marL="457200" indent="-457200">
              <a:buFont typeface="Arial" panose="020B0604020202020204" pitchFamily="34" charset="0"/>
              <a:buChar char="•"/>
              <a:defRPr/>
            </a:pPr>
            <a:r>
              <a:rPr lang="en-US" dirty="0">
                <a:latin typeface="+mn-lt"/>
              </a:rPr>
              <a:t>Theme Generator - </a:t>
            </a:r>
            <a:r>
              <a:rPr lang="en-US" dirty="0">
                <a:latin typeface="+mn-lt"/>
                <a:hlinkClick r:id="rId14"/>
              </a:rPr>
              <a:t>this automatic theme generator</a:t>
            </a:r>
            <a:endParaRPr lang="en-US" dirty="0">
              <a:latin typeface="+mn-lt"/>
            </a:endParaRPr>
          </a:p>
          <a:p>
            <a:pPr marL="457200" indent="-457200">
              <a:buFont typeface="Arial" panose="020B0604020202020204" pitchFamily="34" charset="0"/>
              <a:buChar char="•"/>
              <a:defRPr/>
            </a:pPr>
            <a:r>
              <a:rPr lang="en-US" dirty="0">
                <a:latin typeface="+mn-lt"/>
              </a:rPr>
              <a:t>Contrast Analyzer</a:t>
            </a:r>
            <a:r>
              <a:rPr lang="en-US" sz="1765" kern="0" dirty="0">
                <a:latin typeface="+mn-lt"/>
                <a:cs typeface="Segoe UI" panose="020B0502040204020203" pitchFamily="34" charset="0"/>
              </a:rPr>
              <a:t> - </a:t>
            </a:r>
            <a:r>
              <a:rPr lang="en-US" sz="1765" kern="0" dirty="0">
                <a:latin typeface="+mn-lt"/>
                <a:cs typeface="Segoe UI" panose="020B0502040204020203" pitchFamily="34" charset="0"/>
                <a:hlinkClick r:id="rId15"/>
              </a:rPr>
              <a:t>https://developer.paciellogroup.com/resources/contrastanalyser/</a:t>
            </a:r>
            <a:r>
              <a:rPr lang="en-US" sz="1765" kern="0" dirty="0">
                <a:latin typeface="+mn-lt"/>
                <a:cs typeface="Segoe UI" panose="020B0502040204020203" pitchFamily="34" charset="0"/>
              </a:rPr>
              <a:t> </a:t>
            </a:r>
          </a:p>
          <a:p>
            <a:pPr marL="457200" indent="-457200">
              <a:buFont typeface="Arial" panose="020B0604020202020204" pitchFamily="34" charset="0"/>
              <a:buChar char="•"/>
              <a:defRPr/>
            </a:pPr>
            <a:r>
              <a:rPr lang="en-US" sz="1765" kern="0" dirty="0">
                <a:latin typeface="+mn-lt"/>
                <a:cs typeface="Segoe UI" panose="020B0502040204020203" pitchFamily="34" charset="0"/>
              </a:rPr>
              <a:t>September Update: </a:t>
            </a:r>
            <a:r>
              <a:rPr lang="en-US" sz="1765" kern="0" dirty="0">
                <a:latin typeface="+mn-lt"/>
                <a:cs typeface="Segoe UI" panose="020B0502040204020203" pitchFamily="34" charset="0"/>
                <a:hlinkClick r:id="rId16"/>
              </a:rPr>
              <a:t>Discussion of Drill Path</a:t>
            </a:r>
            <a:endParaRPr lang="en-US" dirty="0">
              <a:latin typeface="+mn-lt"/>
            </a:endParaRPr>
          </a:p>
        </p:txBody>
      </p:sp>
      <p:sp>
        <p:nvSpPr>
          <p:cNvPr id="6" name="Rectangle 5">
            <a:extLst>
              <a:ext uri="{FF2B5EF4-FFF2-40B4-BE49-F238E27FC236}">
                <a16:creationId xmlns:a16="http://schemas.microsoft.com/office/drawing/2014/main" id="{265B0B3D-D50E-4B36-BAAB-D85F2DEEA8EF}"/>
              </a:ext>
            </a:extLst>
          </p:cNvPr>
          <p:cNvSpPr/>
          <p:nvPr/>
        </p:nvSpPr>
        <p:spPr bwMode="auto">
          <a:xfrm>
            <a:off x="8587957" y="6349877"/>
            <a:ext cx="3508072" cy="508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Version: Mar2018</a:t>
            </a:r>
          </a:p>
        </p:txBody>
      </p:sp>
    </p:spTree>
    <p:extLst>
      <p:ext uri="{BB962C8B-B14F-4D97-AF65-F5344CB8AC3E}">
        <p14:creationId xmlns:p14="http://schemas.microsoft.com/office/powerpoint/2010/main" val="158491329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47472" y="2084388"/>
            <a:ext cx="10919016" cy="2012950"/>
          </a:xfrm>
        </p:spPr>
        <p:txBody>
          <a:bodyPr>
            <a:normAutofit/>
          </a:bodyPr>
          <a:lstStyle/>
          <a:p>
            <a:pPr marL="0" indent="0">
              <a:buNone/>
            </a:pPr>
            <a:r>
              <a:rPr lang="en-US" sz="6600" b="1" dirty="0">
                <a:latin typeface="+mj-lt"/>
              </a:rPr>
              <a:t>The Science Behind Data visualization</a:t>
            </a:r>
          </a:p>
        </p:txBody>
      </p:sp>
    </p:spTree>
    <p:extLst>
      <p:ext uri="{BB962C8B-B14F-4D97-AF65-F5344CB8AC3E}">
        <p14:creationId xmlns:p14="http://schemas.microsoft.com/office/powerpoint/2010/main" val="2153154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Science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7667740" y="2005521"/>
            <a:ext cx="3910860" cy="3785652"/>
          </a:xfrm>
          <a:prstGeom prst="rect">
            <a:avLst/>
          </a:prstGeom>
        </p:spPr>
        <p:txBody>
          <a:bodyPr wrap="square">
            <a:spAutoFit/>
          </a:bodyPr>
          <a:lstStyle/>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No context</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Excessive precision</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Incorrect measures</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Incorrectly chosen graph</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Clutter</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Inaccurate encoding of data </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Poor layout</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No or poor highlighting</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Unnecessary pictures</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Bad use of colors  </a:t>
            </a:r>
          </a:p>
        </p:txBody>
      </p:sp>
      <p:pic>
        <p:nvPicPr>
          <p:cNvPr id="10" name="Picture 3" descr="image008"/>
          <p:cNvPicPr>
            <a:picLocks noChangeAspect="1" noChangeArrowheads="1"/>
          </p:cNvPicPr>
          <p:nvPr/>
        </p:nvPicPr>
        <p:blipFill rotWithShape="1">
          <a:blip r:embed="rId4">
            <a:extLst>
              <a:ext uri="{28A0092B-C50C-407E-A947-70E740481C1C}">
                <a14:useLocalDpi xmlns:a14="http://schemas.microsoft.com/office/drawing/2010/main" val="0"/>
              </a:ext>
            </a:extLst>
          </a:blip>
          <a:srcRect l="2342" t="14038" r="23405" b="739"/>
          <a:stretch/>
        </p:blipFill>
        <p:spPr bwMode="auto">
          <a:xfrm>
            <a:off x="462709" y="1916934"/>
            <a:ext cx="6922266" cy="372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584EC7C9-F8ED-44CF-AE34-5A9C691F684D}"/>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82414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Science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3" descr="image008"/>
          <p:cNvPicPr>
            <a:picLocks noChangeAspect="1" noChangeArrowheads="1"/>
          </p:cNvPicPr>
          <p:nvPr/>
        </p:nvPicPr>
        <p:blipFill rotWithShape="1">
          <a:blip r:embed="rId4">
            <a:extLst>
              <a:ext uri="{28A0092B-C50C-407E-A947-70E740481C1C}">
                <a14:useLocalDpi xmlns:a14="http://schemas.microsoft.com/office/drawing/2010/main" val="0"/>
              </a:ext>
            </a:extLst>
          </a:blip>
          <a:srcRect l="2352" t="13674" r="22882" b="739"/>
          <a:stretch/>
        </p:blipFill>
        <p:spPr bwMode="auto">
          <a:xfrm>
            <a:off x="1080704" y="1065864"/>
            <a:ext cx="9648274" cy="517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50B22A3F-CAE1-4E25-8A91-199A3B64BF22}"/>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7236406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Science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0837" y="854856"/>
            <a:ext cx="5328084" cy="5328080"/>
          </a:xfrm>
          <a:prstGeom prst="rect">
            <a:avLst/>
          </a:prstGeom>
        </p:spPr>
      </p:pic>
      <p:sp>
        <p:nvSpPr>
          <p:cNvPr id="4" name="Rectangle 3"/>
          <p:cNvSpPr/>
          <p:nvPr/>
        </p:nvSpPr>
        <p:spPr>
          <a:xfrm>
            <a:off x="1253692" y="5598161"/>
            <a:ext cx="9531712" cy="584775"/>
          </a:xfrm>
          <a:prstGeom prst="rect">
            <a:avLst/>
          </a:prstGeom>
        </p:spPr>
        <p:txBody>
          <a:bodyPr wrap="none">
            <a:spAutoFit/>
          </a:bodyPr>
          <a:lstStyle/>
          <a:p>
            <a:r>
              <a:rPr lang="en-US" sz="3200" b="1" dirty="0">
                <a:latin typeface="+mj-lt"/>
                <a:ea typeface="Times New Roman" panose="02020603050405020304" pitchFamily="18" charset="0"/>
                <a:cs typeface="Times New Roman" panose="02020603050405020304" pitchFamily="18" charset="0"/>
              </a:rPr>
              <a:t>Visual memory system takes up 70% of all sensors in brain</a:t>
            </a:r>
            <a:endParaRPr lang="en-US" sz="3200" b="1" dirty="0">
              <a:latin typeface="+mj-lt"/>
            </a:endParaRPr>
          </a:p>
        </p:txBody>
      </p:sp>
      <p:sp>
        <p:nvSpPr>
          <p:cNvPr id="9" name="Footer Placeholder 8">
            <a:extLst>
              <a:ext uri="{FF2B5EF4-FFF2-40B4-BE49-F238E27FC236}">
                <a16:creationId xmlns:a16="http://schemas.microsoft.com/office/drawing/2014/main" id="{D86F4F33-C5A1-4294-A34D-230128EAB99E}"/>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2356487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Science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9" name="Diagram 8"/>
          <p:cNvGraphicFramePr/>
          <p:nvPr>
            <p:extLst>
              <p:ext uri="{D42A27DB-BD31-4B8C-83A1-F6EECF244321}">
                <p14:modId xmlns:p14="http://schemas.microsoft.com/office/powerpoint/2010/main" val="2523523479"/>
              </p:ext>
            </p:extLst>
          </p:nvPr>
        </p:nvGraphicFramePr>
        <p:xfrm>
          <a:off x="355042" y="1930400"/>
          <a:ext cx="7233309" cy="449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549D2627-B301-4291-9614-694604CEF06E}"/>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9556810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Iconic Memory</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9" name="Diagram 8"/>
          <p:cNvGraphicFramePr/>
          <p:nvPr>
            <p:extLst>
              <p:ext uri="{D42A27DB-BD31-4B8C-83A1-F6EECF244321}">
                <p14:modId xmlns:p14="http://schemas.microsoft.com/office/powerpoint/2010/main" val="4055452746"/>
              </p:ext>
            </p:extLst>
          </p:nvPr>
        </p:nvGraphicFramePr>
        <p:xfrm>
          <a:off x="355042" y="1930400"/>
          <a:ext cx="7233309" cy="449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7066237" y="2402583"/>
            <a:ext cx="4857103" cy="3416320"/>
          </a:xfrm>
          <a:prstGeom prst="rect">
            <a:avLst/>
          </a:prstGeom>
        </p:spPr>
        <p:txBody>
          <a:bodyPr wrap="square">
            <a:spAutoFit/>
          </a:bodyPr>
          <a:lstStyle/>
          <a:p>
            <a:endParaRPr lang="en-US" sz="2400" dirty="0">
              <a:latin typeface="+mj-lt"/>
            </a:endParaRPr>
          </a:p>
          <a:p>
            <a:pPr marL="285750" indent="-285750">
              <a:buFont typeface="Arial" panose="020B0604020202020204" pitchFamily="34" charset="0"/>
              <a:buChar char="•"/>
            </a:pPr>
            <a:r>
              <a:rPr lang="en-US" sz="2400" dirty="0">
                <a:latin typeface="+mj-lt"/>
              </a:rPr>
              <a:t>Large volume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Short duration</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99% of information discarded</a:t>
            </a:r>
          </a:p>
          <a:p>
            <a:endParaRPr lang="en-US" sz="2400" dirty="0">
              <a:latin typeface="+mj-lt"/>
            </a:endParaRPr>
          </a:p>
          <a:p>
            <a:pPr marL="285750" indent="-285750">
              <a:buFont typeface="Arial" panose="020B0604020202020204" pitchFamily="34" charset="0"/>
              <a:buChar char="•"/>
            </a:pPr>
            <a:r>
              <a:rPr lang="en-US" sz="2400" dirty="0">
                <a:latin typeface="+mj-lt"/>
              </a:rPr>
              <a:t>Only “interesting data” is passed to Short Term Memory</a:t>
            </a:r>
          </a:p>
        </p:txBody>
      </p:sp>
      <p:sp>
        <p:nvSpPr>
          <p:cNvPr id="3" name="Footer Placeholder 2">
            <a:extLst>
              <a:ext uri="{FF2B5EF4-FFF2-40B4-BE49-F238E27FC236}">
                <a16:creationId xmlns:a16="http://schemas.microsoft.com/office/drawing/2014/main" id="{514486FC-EAFD-4FCE-9CB2-CB34060C5B6D}"/>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6414159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b="1" dirty="0">
                <a:latin typeface="+mn-lt"/>
              </a:rPr>
              <a:t>Spark the Iconic Memory – Mute the background noise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Iconic Memory</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7469436" y="1916934"/>
            <a:ext cx="4238527" cy="4001095"/>
          </a:xfrm>
          <a:prstGeom prst="rect">
            <a:avLst/>
          </a:prstGeom>
        </p:spPr>
        <p:txBody>
          <a:bodyPr wrap="square">
            <a:spAutoFit/>
          </a:bodyPr>
          <a:lstStyle/>
          <a:p>
            <a:r>
              <a:rPr lang="en-US" sz="2000" b="1" dirty="0"/>
              <a:t>Things that can distract</a:t>
            </a:r>
          </a:p>
          <a:p>
            <a:endParaRPr lang="en-US" b="1" dirty="0">
              <a:latin typeface="+mj-lt"/>
            </a:endParaRPr>
          </a:p>
          <a:p>
            <a:pPr marL="285750" indent="-285750">
              <a:buFont typeface="Arial" panose="020B0604020202020204" pitchFamily="34" charset="0"/>
              <a:buChar char="•"/>
            </a:pPr>
            <a:r>
              <a:rPr lang="en-US" sz="2400" dirty="0">
                <a:latin typeface="+mj-lt"/>
              </a:rPr>
              <a:t>Too much color</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Overused elements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Grid lines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Too much precision</a:t>
            </a:r>
          </a:p>
          <a:p>
            <a:endParaRPr lang="en-US" sz="2400" dirty="0">
              <a:latin typeface="+mj-lt"/>
            </a:endParaRPr>
          </a:p>
          <a:p>
            <a:pPr marL="285750" indent="-285750">
              <a:buFont typeface="Arial" panose="020B0604020202020204" pitchFamily="34" charset="0"/>
              <a:buChar char="•"/>
            </a:pPr>
            <a:r>
              <a:rPr lang="en-US" sz="2400" dirty="0">
                <a:latin typeface="+mj-lt"/>
              </a:rPr>
              <a:t>No highlights</a:t>
            </a:r>
          </a:p>
        </p:txBody>
      </p:sp>
      <p:sp>
        <p:nvSpPr>
          <p:cNvPr id="3" name="Footer Placeholder 2">
            <a:extLst>
              <a:ext uri="{FF2B5EF4-FFF2-40B4-BE49-F238E27FC236}">
                <a16:creationId xmlns:a16="http://schemas.microsoft.com/office/drawing/2014/main" id="{16BD7DDD-124A-4EB9-B166-33E8C036087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pic>
        <p:nvPicPr>
          <p:cNvPr id="9" name="Picture 3" descr="image008"/>
          <p:cNvPicPr>
            <a:picLocks noChangeAspect="1" noChangeArrowheads="1"/>
          </p:cNvPicPr>
          <p:nvPr/>
        </p:nvPicPr>
        <p:blipFill rotWithShape="1">
          <a:blip r:embed="rId4">
            <a:extLst>
              <a:ext uri="{28A0092B-C50C-407E-A947-70E740481C1C}">
                <a14:useLocalDpi xmlns:a14="http://schemas.microsoft.com/office/drawing/2010/main" val="0"/>
              </a:ext>
            </a:extLst>
          </a:blip>
          <a:srcRect l="2342" t="14038" r="23405" b="739"/>
          <a:stretch/>
        </p:blipFill>
        <p:spPr bwMode="auto">
          <a:xfrm>
            <a:off x="462709" y="1916934"/>
            <a:ext cx="6922266" cy="372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406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Spark the Iconic memory – Precognitive attributes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TextBox 10"/>
          <p:cNvSpPr txBox="1"/>
          <p:nvPr/>
        </p:nvSpPr>
        <p:spPr>
          <a:xfrm>
            <a:off x="9494468" y="6327168"/>
            <a:ext cx="2601559" cy="6001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Based upon Stephen Few: </a:t>
            </a:r>
            <a:b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“Information Dashboard Design”</a:t>
            </a:r>
          </a:p>
        </p:txBody>
      </p:sp>
      <p:pic>
        <p:nvPicPr>
          <p:cNvPr id="9" name="Picture 8"/>
          <p:cNvPicPr>
            <a:picLocks noChangeAspect="1"/>
          </p:cNvPicPr>
          <p:nvPr/>
        </p:nvPicPr>
        <p:blipFill>
          <a:blip r:embed="rId4"/>
          <a:stretch>
            <a:fillRect/>
          </a:stretch>
        </p:blipFill>
        <p:spPr>
          <a:xfrm>
            <a:off x="355042" y="2147465"/>
            <a:ext cx="4758460" cy="3020076"/>
          </a:xfrm>
          <a:prstGeom prst="rect">
            <a:avLst/>
          </a:prstGeom>
          <a:ln>
            <a:solidFill>
              <a:schemeClr val="bg1">
                <a:lumMod val="50000"/>
              </a:schemeClr>
            </a:solidFill>
          </a:ln>
        </p:spPr>
      </p:pic>
      <p:pic>
        <p:nvPicPr>
          <p:cNvPr id="13" name="Picture 12"/>
          <p:cNvPicPr>
            <a:picLocks noChangeAspect="1"/>
          </p:cNvPicPr>
          <p:nvPr/>
        </p:nvPicPr>
        <p:blipFill>
          <a:blip r:embed="rId5"/>
          <a:stretch>
            <a:fillRect/>
          </a:stretch>
        </p:blipFill>
        <p:spPr>
          <a:xfrm>
            <a:off x="5600192" y="2248434"/>
            <a:ext cx="6253958" cy="2818138"/>
          </a:xfrm>
          <a:prstGeom prst="rect">
            <a:avLst/>
          </a:prstGeom>
          <a:ln>
            <a:solidFill>
              <a:schemeClr val="bg1">
                <a:lumMod val="50000"/>
              </a:schemeClr>
            </a:solidFill>
          </a:ln>
        </p:spPr>
      </p:pic>
      <p:sp>
        <p:nvSpPr>
          <p:cNvPr id="3" name="Footer Placeholder 2">
            <a:extLst>
              <a:ext uri="{FF2B5EF4-FFF2-40B4-BE49-F238E27FC236}">
                <a16:creationId xmlns:a16="http://schemas.microsoft.com/office/drawing/2014/main" id="{0DD6EF7C-992A-4C8C-84D0-E328BF0EEE8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7700013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Spark the Iconic memory – Precognitive attributes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TextBox 10"/>
          <p:cNvSpPr txBox="1"/>
          <p:nvPr/>
        </p:nvSpPr>
        <p:spPr>
          <a:xfrm>
            <a:off x="9494468" y="6327168"/>
            <a:ext cx="2601559" cy="6001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Based upon Stephen Few: </a:t>
            </a:r>
            <a:b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“Information Dashboard Design”</a:t>
            </a:r>
          </a:p>
        </p:txBody>
      </p:sp>
      <p:pic>
        <p:nvPicPr>
          <p:cNvPr id="12" name="Picture 11"/>
          <p:cNvPicPr>
            <a:picLocks noChangeAspect="1"/>
          </p:cNvPicPr>
          <p:nvPr/>
        </p:nvPicPr>
        <p:blipFill>
          <a:blip r:embed="rId4"/>
          <a:stretch>
            <a:fillRect/>
          </a:stretch>
        </p:blipFill>
        <p:spPr>
          <a:xfrm>
            <a:off x="1204320" y="1467880"/>
            <a:ext cx="3744354" cy="3056346"/>
          </a:xfrm>
          <a:prstGeom prst="rect">
            <a:avLst/>
          </a:prstGeom>
          <a:ln>
            <a:solidFill>
              <a:schemeClr val="bg1">
                <a:lumMod val="50000"/>
              </a:schemeClr>
            </a:solidFill>
          </a:ln>
        </p:spPr>
      </p:pic>
      <p:pic>
        <p:nvPicPr>
          <p:cNvPr id="14" name="Picture 13"/>
          <p:cNvPicPr>
            <a:picLocks noChangeAspect="1"/>
          </p:cNvPicPr>
          <p:nvPr/>
        </p:nvPicPr>
        <p:blipFill>
          <a:blip r:embed="rId5"/>
          <a:stretch>
            <a:fillRect/>
          </a:stretch>
        </p:blipFill>
        <p:spPr>
          <a:xfrm>
            <a:off x="3708371" y="5141977"/>
            <a:ext cx="4392939" cy="698457"/>
          </a:xfrm>
          <a:prstGeom prst="rect">
            <a:avLst/>
          </a:prstGeom>
          <a:ln>
            <a:solidFill>
              <a:schemeClr val="bg1">
                <a:lumMod val="50000"/>
              </a:schemeClr>
            </a:solidFill>
          </a:ln>
        </p:spPr>
      </p:pic>
      <p:pic>
        <p:nvPicPr>
          <p:cNvPr id="15" name="Picture 14"/>
          <p:cNvPicPr>
            <a:picLocks noChangeAspect="1"/>
          </p:cNvPicPr>
          <p:nvPr/>
        </p:nvPicPr>
        <p:blipFill>
          <a:blip r:embed="rId6"/>
          <a:stretch>
            <a:fillRect/>
          </a:stretch>
        </p:blipFill>
        <p:spPr>
          <a:xfrm>
            <a:off x="5904841" y="1447493"/>
            <a:ext cx="5075042" cy="3098580"/>
          </a:xfrm>
          <a:prstGeom prst="rect">
            <a:avLst/>
          </a:prstGeom>
          <a:ln>
            <a:solidFill>
              <a:schemeClr val="bg1">
                <a:lumMod val="50000"/>
              </a:schemeClr>
            </a:solidFill>
          </a:ln>
        </p:spPr>
      </p:pic>
      <p:sp>
        <p:nvSpPr>
          <p:cNvPr id="3" name="Footer Placeholder 2">
            <a:extLst>
              <a:ext uri="{FF2B5EF4-FFF2-40B4-BE49-F238E27FC236}">
                <a16:creationId xmlns:a16="http://schemas.microsoft.com/office/drawing/2014/main" id="{0DD6EF7C-992A-4C8C-84D0-E328BF0EEE8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6284490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Spark the Iconic memory – Precognitive attributes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TextBox 10"/>
          <p:cNvSpPr txBox="1"/>
          <p:nvPr/>
        </p:nvSpPr>
        <p:spPr>
          <a:xfrm>
            <a:off x="9494468" y="6327168"/>
            <a:ext cx="2601559" cy="6001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Based upon Stephen Few: </a:t>
            </a:r>
            <a:b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100" b="0" i="0" u="none" strike="noStrike" kern="0" cap="none" spc="0" normalizeH="0" baseline="0" noProof="0" dirty="0">
                <a:ln>
                  <a:noFill/>
                </a:ln>
                <a:gradFill>
                  <a:gsLst>
                    <a:gs pos="2917">
                      <a:schemeClr val="tx1"/>
                    </a:gs>
                    <a:gs pos="30000">
                      <a:schemeClr val="tx1"/>
                    </a:gs>
                  </a:gsLst>
                  <a:lin ang="5400000" scaled="0"/>
                </a:gradFill>
                <a:effectLst/>
                <a:uLnTx/>
                <a:uFillTx/>
              </a:rPr>
              <a:t>“Information Dashboard Design”</a:t>
            </a:r>
          </a:p>
        </p:txBody>
      </p:sp>
      <p:pic>
        <p:nvPicPr>
          <p:cNvPr id="10" name="Picture 9"/>
          <p:cNvPicPr>
            <a:picLocks noChangeAspect="1"/>
          </p:cNvPicPr>
          <p:nvPr/>
        </p:nvPicPr>
        <p:blipFill>
          <a:blip r:embed="rId4"/>
          <a:stretch>
            <a:fillRect/>
          </a:stretch>
        </p:blipFill>
        <p:spPr>
          <a:xfrm>
            <a:off x="6491789" y="2458836"/>
            <a:ext cx="3522544" cy="2252843"/>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877903" y="2529877"/>
            <a:ext cx="4418793" cy="2110763"/>
          </a:xfrm>
          <a:prstGeom prst="rect">
            <a:avLst/>
          </a:prstGeom>
          <a:ln>
            <a:solidFill>
              <a:schemeClr val="bg1">
                <a:lumMod val="50000"/>
              </a:schemeClr>
            </a:solidFill>
          </a:ln>
        </p:spPr>
      </p:pic>
      <p:sp>
        <p:nvSpPr>
          <p:cNvPr id="3" name="Footer Placeholder 2">
            <a:extLst>
              <a:ext uri="{FF2B5EF4-FFF2-40B4-BE49-F238E27FC236}">
                <a16:creationId xmlns:a16="http://schemas.microsoft.com/office/drawing/2014/main" id="{0DD6EF7C-992A-4C8C-84D0-E328BF0EEE8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9333326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113" y="2454370"/>
            <a:ext cx="3659316" cy="954107"/>
          </a:xfrm>
          <a:prstGeom prst="rect">
            <a:avLst/>
          </a:prstGeom>
          <a:noFill/>
        </p:spPr>
        <p:txBody>
          <a:bodyPr wrap="square" rtlCol="0">
            <a:spAutoFit/>
          </a:bodyPr>
          <a:lstStyle/>
          <a:p>
            <a:r>
              <a:rPr lang="en-US" sz="2000" dirty="0"/>
              <a:t>Hobbs</a:t>
            </a:r>
          </a:p>
          <a:p>
            <a:r>
              <a:rPr lang="en-US" sz="2000" dirty="0">
                <a:solidFill>
                  <a:schemeClr val="tx1">
                    <a:lumMod val="50000"/>
                    <a:lumOff val="50000"/>
                  </a:schemeClr>
                </a:solidFill>
              </a:rPr>
              <a:t>Digital Insights Consultant</a:t>
            </a:r>
          </a:p>
          <a:p>
            <a:r>
              <a:rPr lang="en-US" sz="1600" u="sng" dirty="0">
                <a:solidFill>
                  <a:srgbClr val="0071C7"/>
                </a:solidFill>
              </a:rPr>
              <a:t>jhobbs@valorem.com</a:t>
            </a:r>
          </a:p>
        </p:txBody>
      </p:sp>
      <p:pic>
        <p:nvPicPr>
          <p:cNvPr id="3" name="Picture 2"/>
          <p:cNvPicPr>
            <a:picLocks noChangeAspect="1"/>
          </p:cNvPicPr>
          <p:nvPr/>
        </p:nvPicPr>
        <p:blipFill>
          <a:blip r:embed="rId3"/>
          <a:stretch>
            <a:fillRect/>
          </a:stretch>
        </p:blipFill>
        <p:spPr>
          <a:xfrm>
            <a:off x="10881376" y="0"/>
            <a:ext cx="1310624" cy="406167"/>
          </a:xfrm>
          <a:prstGeom prst="rect">
            <a:avLst/>
          </a:prstGeom>
        </p:spPr>
      </p:pic>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Short Term Memory</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9" name="Diagram 8"/>
          <p:cNvGraphicFramePr/>
          <p:nvPr>
            <p:extLst>
              <p:ext uri="{D42A27DB-BD31-4B8C-83A1-F6EECF244321}">
                <p14:modId xmlns:p14="http://schemas.microsoft.com/office/powerpoint/2010/main" val="3696927742"/>
              </p:ext>
            </p:extLst>
          </p:nvPr>
        </p:nvGraphicFramePr>
        <p:xfrm>
          <a:off x="355042" y="1930400"/>
          <a:ext cx="7233309" cy="449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7588351" y="1964353"/>
            <a:ext cx="4334989" cy="3785652"/>
          </a:xfrm>
          <a:prstGeom prst="rect">
            <a:avLst/>
          </a:prstGeom>
        </p:spPr>
        <p:txBody>
          <a:bodyPr wrap="square">
            <a:spAutoFit/>
          </a:bodyPr>
          <a:lstStyle/>
          <a:p>
            <a:endParaRPr lang="en-US" sz="2400" dirty="0">
              <a:latin typeface="+mj-lt"/>
            </a:endParaRPr>
          </a:p>
          <a:p>
            <a:pPr marL="285750" indent="-285750">
              <a:buFont typeface="Arial" panose="020B0604020202020204" pitchFamily="34" charset="0"/>
              <a:buChar char="•"/>
            </a:pPr>
            <a:r>
              <a:rPr lang="en-US" sz="2400" dirty="0">
                <a:latin typeface="+mj-lt"/>
              </a:rPr>
              <a:t>Lasts only a few seconds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3 to 5 data points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Data tied together into patterns</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Without a pattern (story) will not pass to Long Term Memory </a:t>
            </a:r>
          </a:p>
        </p:txBody>
      </p:sp>
      <p:sp>
        <p:nvSpPr>
          <p:cNvPr id="3" name="Footer Placeholder 2">
            <a:extLst>
              <a:ext uri="{FF2B5EF4-FFF2-40B4-BE49-F238E27FC236}">
                <a16:creationId xmlns:a16="http://schemas.microsoft.com/office/drawing/2014/main" id="{E1B42BF0-56E7-4844-935A-4FE8A2C41DD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7022592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616" y="896112"/>
            <a:ext cx="11740896" cy="521208"/>
          </a:xfrm>
        </p:spPr>
        <p:txBody>
          <a:bodyPr vert="horz" wrap="square" lIns="146304" tIns="91440" rIns="146304" bIns="91440" rtlCol="0" anchor="t">
            <a:noAutofit/>
          </a:bodyPr>
          <a:lstStyle/>
          <a:p>
            <a:r>
              <a:rPr lang="en-US" sz="2800" b="1" dirty="0">
                <a:latin typeface="+mn-lt"/>
              </a:rPr>
              <a:t>Proximity &amp; Similarity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Gestalt’s principles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1379277" y="1783789"/>
            <a:ext cx="7213638" cy="4094560"/>
          </a:xfrm>
          <a:prstGeom prst="rect">
            <a:avLst/>
          </a:prstGeom>
          <a:ln>
            <a:solidFill>
              <a:schemeClr val="bg2">
                <a:lumMod val="90000"/>
              </a:schemeClr>
            </a:solidFill>
          </a:ln>
        </p:spPr>
      </p:pic>
      <p:sp>
        <p:nvSpPr>
          <p:cNvPr id="23" name="TextBox 22"/>
          <p:cNvSpPr txBox="1"/>
          <p:nvPr/>
        </p:nvSpPr>
        <p:spPr>
          <a:xfrm>
            <a:off x="9091571" y="6338540"/>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Based upon Gestalt’s Principles</a:t>
            </a:r>
          </a:p>
        </p:txBody>
      </p:sp>
      <p:sp>
        <p:nvSpPr>
          <p:cNvPr id="3" name="Footer Placeholder 2">
            <a:extLst>
              <a:ext uri="{FF2B5EF4-FFF2-40B4-BE49-F238E27FC236}">
                <a16:creationId xmlns:a16="http://schemas.microsoft.com/office/drawing/2014/main" id="{B3C38FEC-58D3-4E00-B160-B3011C6A394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21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616" y="896112"/>
            <a:ext cx="11740896" cy="521208"/>
          </a:xfrm>
        </p:spPr>
        <p:txBody>
          <a:bodyPr vert="horz" wrap="square" lIns="146304" tIns="91440" rIns="146304" bIns="91440" rtlCol="0" anchor="t">
            <a:noAutofit/>
          </a:bodyPr>
          <a:lstStyle/>
          <a:p>
            <a:r>
              <a:rPr lang="en-US" sz="2800" b="1" dirty="0">
                <a:latin typeface="+mn-lt"/>
              </a:rPr>
              <a:t>Continuity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Gestalt’s principles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1" name="Picture 10"/>
          <p:cNvPicPr>
            <a:picLocks noChangeAspect="1"/>
          </p:cNvPicPr>
          <p:nvPr/>
        </p:nvPicPr>
        <p:blipFill>
          <a:blip r:embed="rId4"/>
          <a:stretch>
            <a:fillRect/>
          </a:stretch>
        </p:blipFill>
        <p:spPr>
          <a:xfrm>
            <a:off x="1037350" y="1617912"/>
            <a:ext cx="4911758" cy="4192262"/>
          </a:xfrm>
          <a:prstGeom prst="rect">
            <a:avLst/>
          </a:prstGeom>
          <a:ln>
            <a:solidFill>
              <a:schemeClr val="bg2">
                <a:lumMod val="90000"/>
              </a:schemeClr>
            </a:solidFill>
          </a:ln>
        </p:spPr>
      </p:pic>
      <p:sp>
        <p:nvSpPr>
          <p:cNvPr id="23" name="TextBox 22"/>
          <p:cNvSpPr txBox="1"/>
          <p:nvPr/>
        </p:nvSpPr>
        <p:spPr>
          <a:xfrm>
            <a:off x="9091571" y="6338540"/>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Based upon Gestalt’s Principles</a:t>
            </a:r>
          </a:p>
        </p:txBody>
      </p:sp>
      <p:sp>
        <p:nvSpPr>
          <p:cNvPr id="3" name="Footer Placeholder 2">
            <a:extLst>
              <a:ext uri="{FF2B5EF4-FFF2-40B4-BE49-F238E27FC236}">
                <a16:creationId xmlns:a16="http://schemas.microsoft.com/office/drawing/2014/main" id="{B3C38FEC-58D3-4E00-B160-B3011C6A394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679023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616" y="896112"/>
            <a:ext cx="11740896" cy="521208"/>
          </a:xfrm>
        </p:spPr>
        <p:txBody>
          <a:bodyPr vert="horz" wrap="square" lIns="146304" tIns="91440" rIns="146304" bIns="91440" rtlCol="0" anchor="t">
            <a:noAutofit/>
          </a:bodyPr>
          <a:lstStyle/>
          <a:p>
            <a:r>
              <a:rPr lang="en-US" sz="2800" b="1" dirty="0">
                <a:latin typeface="+mn-lt"/>
              </a:rPr>
              <a:t>Figure &amp; Ground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Gestalt’s principles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3" name="Picture 12"/>
          <p:cNvPicPr>
            <a:picLocks noChangeAspect="1"/>
          </p:cNvPicPr>
          <p:nvPr/>
        </p:nvPicPr>
        <p:blipFill rotWithShape="1">
          <a:blip r:embed="rId4"/>
          <a:srcRect l="25106"/>
          <a:stretch/>
        </p:blipFill>
        <p:spPr>
          <a:xfrm>
            <a:off x="1058109" y="1608814"/>
            <a:ext cx="6058787" cy="4657355"/>
          </a:xfrm>
          <a:prstGeom prst="rect">
            <a:avLst/>
          </a:prstGeom>
          <a:ln>
            <a:solidFill>
              <a:schemeClr val="bg2">
                <a:lumMod val="90000"/>
              </a:schemeClr>
            </a:solidFill>
          </a:ln>
        </p:spPr>
      </p:pic>
      <p:sp>
        <p:nvSpPr>
          <p:cNvPr id="23" name="TextBox 22"/>
          <p:cNvSpPr txBox="1"/>
          <p:nvPr/>
        </p:nvSpPr>
        <p:spPr>
          <a:xfrm>
            <a:off x="9091571" y="6338540"/>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Based upon Gestalt’s Principles</a:t>
            </a:r>
          </a:p>
        </p:txBody>
      </p:sp>
      <p:sp>
        <p:nvSpPr>
          <p:cNvPr id="3" name="Footer Placeholder 2">
            <a:extLst>
              <a:ext uri="{FF2B5EF4-FFF2-40B4-BE49-F238E27FC236}">
                <a16:creationId xmlns:a16="http://schemas.microsoft.com/office/drawing/2014/main" id="{B3C38FEC-58D3-4E00-B160-B3011C6A394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777803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616" y="896112"/>
            <a:ext cx="11740896" cy="521208"/>
          </a:xfrm>
        </p:spPr>
        <p:txBody>
          <a:bodyPr vert="horz" wrap="square" lIns="146304" tIns="91440" rIns="146304" bIns="91440" rtlCol="0" anchor="t">
            <a:noAutofit/>
          </a:bodyPr>
          <a:lstStyle/>
          <a:p>
            <a:r>
              <a:rPr lang="en-US" sz="2800" b="1" dirty="0">
                <a:latin typeface="+mn-lt"/>
              </a:rPr>
              <a:t>Enclosure &amp; Symmetry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Gestalt’s principles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stretch>
            <a:fillRect/>
          </a:stretch>
        </p:blipFill>
        <p:spPr>
          <a:xfrm>
            <a:off x="885368" y="1585755"/>
            <a:ext cx="9459471" cy="4453130"/>
          </a:xfrm>
          <a:prstGeom prst="rect">
            <a:avLst/>
          </a:prstGeom>
          <a:ln>
            <a:solidFill>
              <a:schemeClr val="bg2">
                <a:lumMod val="90000"/>
              </a:schemeClr>
            </a:solidFill>
          </a:ln>
        </p:spPr>
      </p:pic>
      <p:sp>
        <p:nvSpPr>
          <p:cNvPr id="23" name="TextBox 22"/>
          <p:cNvSpPr txBox="1"/>
          <p:nvPr/>
        </p:nvSpPr>
        <p:spPr>
          <a:xfrm>
            <a:off x="9091571" y="6338540"/>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Based upon Gestalt’s Principles</a:t>
            </a:r>
          </a:p>
        </p:txBody>
      </p:sp>
      <p:sp>
        <p:nvSpPr>
          <p:cNvPr id="3" name="Footer Placeholder 2">
            <a:extLst>
              <a:ext uri="{FF2B5EF4-FFF2-40B4-BE49-F238E27FC236}">
                <a16:creationId xmlns:a16="http://schemas.microsoft.com/office/drawing/2014/main" id="{B3C38FEC-58D3-4E00-B160-B3011C6A394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750133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lvl="0" defTabSz="914225">
              <a:defRPr/>
            </a:pPr>
            <a:r>
              <a:rPr lang="en-US" sz="3600" b="1" dirty="0"/>
              <a:t>Gestalt’s principles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042" y="910618"/>
            <a:ext cx="10430362" cy="5270607"/>
          </a:xfrm>
          <a:prstGeom prst="rect">
            <a:avLst/>
          </a:prstGeom>
          <a:ln>
            <a:solidFill>
              <a:schemeClr val="bg2">
                <a:lumMod val="90000"/>
              </a:schemeClr>
            </a:solidFill>
          </a:ln>
        </p:spPr>
      </p:pic>
      <p:sp>
        <p:nvSpPr>
          <p:cNvPr id="23" name="TextBox 22"/>
          <p:cNvSpPr txBox="1"/>
          <p:nvPr/>
        </p:nvSpPr>
        <p:spPr>
          <a:xfrm>
            <a:off x="9091571" y="6338540"/>
            <a:ext cx="3004457"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chemeClr val="tx1"/>
                    </a:gs>
                    <a:gs pos="30000">
                      <a:schemeClr val="tx1"/>
                    </a:gs>
                  </a:gsLst>
                  <a:lin ang="5400000" scaled="0"/>
                </a:gradFill>
                <a:effectLst/>
                <a:uLnTx/>
                <a:uFillTx/>
              </a:rPr>
              <a:t>Based upon Gestalt’s Principles</a:t>
            </a:r>
          </a:p>
        </p:txBody>
      </p:sp>
      <p:sp>
        <p:nvSpPr>
          <p:cNvPr id="3" name="Footer Placeholder 2">
            <a:extLst>
              <a:ext uri="{FF2B5EF4-FFF2-40B4-BE49-F238E27FC236}">
                <a16:creationId xmlns:a16="http://schemas.microsoft.com/office/drawing/2014/main" id="{B3C38FEC-58D3-4E00-B160-B3011C6A394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61599089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Long Term Memory</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9" name="Diagram 8"/>
          <p:cNvGraphicFramePr/>
          <p:nvPr>
            <p:extLst>
              <p:ext uri="{D42A27DB-BD31-4B8C-83A1-F6EECF244321}">
                <p14:modId xmlns:p14="http://schemas.microsoft.com/office/powerpoint/2010/main" val="2486238220"/>
              </p:ext>
            </p:extLst>
          </p:nvPr>
        </p:nvGraphicFramePr>
        <p:xfrm>
          <a:off x="355042" y="1930400"/>
          <a:ext cx="7233309" cy="449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7066237" y="3301137"/>
            <a:ext cx="4857103" cy="1477328"/>
          </a:xfrm>
          <a:prstGeom prst="rect">
            <a:avLst/>
          </a:prstGeom>
        </p:spPr>
        <p:txBody>
          <a:bodyPr wrap="square">
            <a:spAutoFit/>
          </a:bodyPr>
          <a:lstStyle/>
          <a:p>
            <a:endParaRPr lang="en-US" b="1" dirty="0">
              <a:latin typeface="+mj-lt"/>
            </a:endParaRPr>
          </a:p>
          <a:p>
            <a:pPr marL="285750" indent="-285750">
              <a:buFont typeface="Arial" panose="020B0604020202020204" pitchFamily="34" charset="0"/>
              <a:buChar char="•"/>
            </a:pPr>
            <a:r>
              <a:rPr lang="en-US" b="1" dirty="0">
                <a:latin typeface="+mj-lt"/>
              </a:rPr>
              <a:t>Long lasting</a:t>
            </a:r>
          </a:p>
          <a:p>
            <a:pPr marL="285750" indent="-285750">
              <a:buFont typeface="Arial" panose="020B0604020202020204" pitchFamily="34" charset="0"/>
              <a:buChar char="•"/>
            </a:pPr>
            <a:endParaRPr lang="en-US" b="1" dirty="0">
              <a:latin typeface="+mj-lt"/>
            </a:endParaRPr>
          </a:p>
          <a:p>
            <a:pPr marL="285750" indent="-285750">
              <a:buFont typeface="Arial" panose="020B0604020202020204" pitchFamily="34" charset="0"/>
              <a:buChar char="•"/>
            </a:pPr>
            <a:r>
              <a:rPr lang="en-US" b="1" dirty="0">
                <a:latin typeface="+mj-lt"/>
              </a:rPr>
              <a:t>Data needs to be in Long Term Memory to induce decision making </a:t>
            </a:r>
          </a:p>
        </p:txBody>
      </p:sp>
      <p:sp>
        <p:nvSpPr>
          <p:cNvPr id="3" name="Footer Placeholder 2">
            <a:extLst>
              <a:ext uri="{FF2B5EF4-FFF2-40B4-BE49-F238E27FC236}">
                <a16:creationId xmlns:a16="http://schemas.microsoft.com/office/drawing/2014/main" id="{CE7FAAC0-465A-42E5-9191-16D2A55D6CC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3979217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b="1" dirty="0">
                <a:latin typeface="+mn-lt"/>
              </a:rPr>
              <a:t>Sparking Long Term Memory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Long Term Memory</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476500"/>
            <a:ext cx="7150658"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defRPr/>
            </a:pPr>
            <a:r>
              <a:rPr lang="en-US" sz="2400" kern="0" dirty="0">
                <a:gradFill>
                  <a:gsLst>
                    <a:gs pos="2917">
                      <a:schemeClr val="tx1"/>
                    </a:gs>
                    <a:gs pos="30000">
                      <a:schemeClr val="tx1"/>
                    </a:gs>
                  </a:gsLst>
                  <a:lin ang="5400000" scaled="0"/>
                </a:gradFill>
              </a:rPr>
              <a:t>Have a </a:t>
            </a:r>
            <a:r>
              <a:rPr lang="en-US" sz="2400" b="1" kern="0" dirty="0">
                <a:gradFill>
                  <a:gsLst>
                    <a:gs pos="2917">
                      <a:schemeClr val="tx1"/>
                    </a:gs>
                    <a:gs pos="30000">
                      <a:schemeClr val="tx1"/>
                    </a:gs>
                  </a:gsLst>
                  <a:lin ang="5400000" scaled="0"/>
                </a:gradFill>
              </a:rPr>
              <a:t>clear call for action</a:t>
            </a:r>
            <a:br>
              <a:rPr lang="en-US" sz="2400" b="1" kern="0" dirty="0">
                <a:gradFill>
                  <a:gsLst>
                    <a:gs pos="2917">
                      <a:schemeClr val="tx1"/>
                    </a:gs>
                    <a:gs pos="30000">
                      <a:schemeClr val="tx1"/>
                    </a:gs>
                  </a:gsLst>
                  <a:lin ang="5400000" scaled="0"/>
                </a:gradFill>
              </a:rPr>
            </a:br>
            <a:endParaRPr lang="en-US" sz="2400" b="1" kern="0" dirty="0">
              <a:gradFill>
                <a:gsLst>
                  <a:gs pos="2917">
                    <a:schemeClr val="tx1"/>
                  </a:gs>
                  <a:gs pos="30000">
                    <a:schemeClr val="tx1"/>
                  </a:gs>
                </a:gsLst>
                <a:lin ang="5400000" scaled="0"/>
              </a:gradFill>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Use Pre-cognitive Techniques   </a:t>
            </a: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Spark Interest</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Use Gestalt’s principles   </a:t>
            </a: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rPr>
              <a:t>Data Pattern</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Connect dots using Text/Audio to tell a story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3" name="Footer Placeholder 2">
            <a:extLst>
              <a:ext uri="{FF2B5EF4-FFF2-40B4-BE49-F238E27FC236}">
                <a16:creationId xmlns:a16="http://schemas.microsoft.com/office/drawing/2014/main" id="{19096492-13C1-4177-8128-1E2D310D19E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1165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lstStyle/>
          <a:p>
            <a:r>
              <a:rPr lang="en-US" sz="6600" b="1" dirty="0">
                <a:solidFill>
                  <a:schemeClr val="tx1"/>
                </a:solidFill>
              </a:rPr>
              <a:t>The Process Behind Data Visualization</a:t>
            </a:r>
          </a:p>
        </p:txBody>
      </p:sp>
    </p:spTree>
    <p:extLst>
      <p:ext uri="{BB962C8B-B14F-4D97-AF65-F5344CB8AC3E}">
        <p14:creationId xmlns:p14="http://schemas.microsoft.com/office/powerpoint/2010/main" val="2783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Data Structure &amp; Data Grain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4628771" y="959520"/>
            <a:ext cx="2552131" cy="848229"/>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Learn about your audience needs</a:t>
            </a:r>
          </a:p>
        </p:txBody>
      </p:sp>
      <p:sp>
        <p:nvSpPr>
          <p:cNvPr id="11" name="Rectangle 10"/>
          <p:cNvSpPr/>
          <p:nvPr/>
        </p:nvSpPr>
        <p:spPr bwMode="auto">
          <a:xfrm>
            <a:off x="4628771" y="2028163"/>
            <a:ext cx="2552131" cy="990845"/>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Rapid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Prototype</a:t>
            </a:r>
          </a:p>
        </p:txBody>
      </p:sp>
      <p:sp>
        <p:nvSpPr>
          <p:cNvPr id="13" name="Rectangle 12"/>
          <p:cNvSpPr/>
          <p:nvPr/>
        </p:nvSpPr>
        <p:spPr bwMode="auto">
          <a:xfrm>
            <a:off x="4628776" y="4133516"/>
            <a:ext cx="2552131" cy="729313"/>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Build visuals in tool</a:t>
            </a:r>
          </a:p>
        </p:txBody>
      </p:sp>
      <p:sp>
        <p:nvSpPr>
          <p:cNvPr id="14" name="Rectangle 13"/>
          <p:cNvSpPr/>
          <p:nvPr/>
        </p:nvSpPr>
        <p:spPr bwMode="auto">
          <a:xfrm>
            <a:off x="4628776" y="5129822"/>
            <a:ext cx="2552131" cy="729313"/>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User Feedback</a:t>
            </a:r>
          </a:p>
        </p:txBody>
      </p:sp>
      <p:cxnSp>
        <p:nvCxnSpPr>
          <p:cNvPr id="15" name="Straight Arrow Connector 14"/>
          <p:cNvCxnSpPr>
            <a:stCxn id="4" idx="2"/>
            <a:endCxn id="11" idx="0"/>
          </p:cNvCxnSpPr>
          <p:nvPr/>
        </p:nvCxnSpPr>
        <p:spPr>
          <a:xfrm>
            <a:off x="5904837" y="1807749"/>
            <a:ext cx="0" cy="2204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904838" y="3331324"/>
            <a:ext cx="2" cy="2686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3" idx="3"/>
            <a:endCxn id="14" idx="3"/>
          </p:cNvCxnSpPr>
          <p:nvPr/>
        </p:nvCxnSpPr>
        <p:spPr>
          <a:xfrm>
            <a:off x="7180907" y="4498173"/>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4" idx="1"/>
            <a:endCxn id="13" idx="1"/>
          </p:cNvCxnSpPr>
          <p:nvPr/>
        </p:nvCxnSpPr>
        <p:spPr>
          <a:xfrm rot="10800000">
            <a:off x="4628776" y="4498173"/>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483615" y="6025473"/>
            <a:ext cx="2842445"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gradFill>
                  <a:gsLst>
                    <a:gs pos="1250">
                      <a:srgbClr val="505050"/>
                    </a:gs>
                    <a:gs pos="100000">
                      <a:srgbClr val="505050"/>
                    </a:gs>
                  </a:gsLst>
                  <a:lin ang="5400000" scaled="0"/>
                </a:gradFill>
                <a:effectLst/>
                <a:uLnTx/>
                <a:uFillTx/>
                <a:latin typeface="Segoe UI Light"/>
              </a:rPr>
              <a:t>Think Agile!!</a:t>
            </a: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Rectangle 16"/>
          <p:cNvSpPr/>
          <p:nvPr/>
        </p:nvSpPr>
        <p:spPr bwMode="auto">
          <a:xfrm>
            <a:off x="4628771" y="3211605"/>
            <a:ext cx="2552131" cy="729313"/>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rPr>
              <a:t>User Feedback</a:t>
            </a:r>
          </a:p>
        </p:txBody>
      </p:sp>
      <p:cxnSp>
        <p:nvCxnSpPr>
          <p:cNvPr id="18" name="Straight Arrow Connector 17"/>
          <p:cNvCxnSpPr/>
          <p:nvPr/>
        </p:nvCxnSpPr>
        <p:spPr>
          <a:xfrm>
            <a:off x="5904836" y="3940918"/>
            <a:ext cx="0" cy="2204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10800000">
            <a:off x="4616071" y="2481772"/>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a:off x="7180902" y="2481773"/>
            <a:ext cx="12700" cy="996306"/>
          </a:xfrm>
          <a:prstGeom prst="curvedConnector3">
            <a:avLst>
              <a:gd name="adj1" fmla="val 180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8164492" y="2330596"/>
            <a:ext cx="3137081" cy="1610321"/>
          </a:xfrm>
          <a:prstGeom prst="roundRect">
            <a:avLst>
              <a:gd name="adj" fmla="val 50000"/>
            </a:avLst>
          </a:prstGeom>
          <a:solidFill>
            <a:schemeClr val="accent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Use Whiteboard or Storyboard </a:t>
            </a:r>
            <a:b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to plan POC</a:t>
            </a:r>
          </a:p>
        </p:txBody>
      </p:sp>
      <p:sp>
        <p:nvSpPr>
          <p:cNvPr id="26" name="Rounded Rectangle 25"/>
          <p:cNvSpPr/>
          <p:nvPr/>
        </p:nvSpPr>
        <p:spPr bwMode="auto">
          <a:xfrm>
            <a:off x="1047790" y="1234008"/>
            <a:ext cx="2510025" cy="1147482"/>
          </a:xfrm>
          <a:prstGeom prst="roundRect">
            <a:avLst>
              <a:gd name="adj" fmla="val 50000"/>
            </a:avLst>
          </a:prstGeom>
          <a:solidFill>
            <a:schemeClr val="accent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Top 5-7 Questions</a:t>
            </a:r>
          </a:p>
        </p:txBody>
      </p:sp>
      <p:sp>
        <p:nvSpPr>
          <p:cNvPr id="27" name="Rounded Rectangle 26"/>
          <p:cNvSpPr/>
          <p:nvPr/>
        </p:nvSpPr>
        <p:spPr bwMode="auto">
          <a:xfrm>
            <a:off x="734261" y="4289088"/>
            <a:ext cx="3137081" cy="1147482"/>
          </a:xfrm>
          <a:prstGeom prst="roundRect">
            <a:avLst>
              <a:gd name="adj" fmla="val 50000"/>
            </a:avLst>
          </a:prstGeom>
          <a:solidFill>
            <a:schemeClr val="accent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Start Visuals with Sample Data</a:t>
            </a:r>
          </a:p>
        </p:txBody>
      </p:sp>
      <p:sp>
        <p:nvSpPr>
          <p:cNvPr id="2" name="TextBox 1">
            <a:extLst>
              <a:ext uri="{FF2B5EF4-FFF2-40B4-BE49-F238E27FC236}">
                <a16:creationId xmlns:a16="http://schemas.microsoft.com/office/drawing/2014/main" id="{DA80FEE6-D6E1-4C97-8BCF-4D8A37EF39F4}"/>
              </a:ext>
            </a:extLst>
          </p:cNvPr>
          <p:cNvSpPr txBox="1"/>
          <p:nvPr/>
        </p:nvSpPr>
        <p:spPr>
          <a:xfrm>
            <a:off x="1122458" y="2523585"/>
            <a:ext cx="2748884" cy="1197251"/>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lumOff val="50000"/>
                  </a:schemeClr>
                </a:solidFill>
              </a:rPr>
              <a:t>Who?	Where?</a:t>
            </a:r>
          </a:p>
          <a:p>
            <a:pPr>
              <a:lnSpc>
                <a:spcPct val="90000"/>
              </a:lnSpc>
              <a:spcAft>
                <a:spcPts val="600"/>
              </a:spcAft>
            </a:pPr>
            <a:r>
              <a:rPr lang="en-US" dirty="0">
                <a:solidFill>
                  <a:schemeClr val="tx1">
                    <a:lumMod val="50000"/>
                    <a:lumOff val="50000"/>
                  </a:schemeClr>
                </a:solidFill>
              </a:rPr>
              <a:t>What?  	How Many?</a:t>
            </a:r>
          </a:p>
          <a:p>
            <a:pPr>
              <a:lnSpc>
                <a:spcPct val="90000"/>
              </a:lnSpc>
              <a:spcAft>
                <a:spcPts val="600"/>
              </a:spcAft>
            </a:pPr>
            <a:r>
              <a:rPr lang="en-US" dirty="0">
                <a:solidFill>
                  <a:schemeClr val="tx1">
                    <a:lumMod val="50000"/>
                    <a:lumOff val="50000"/>
                  </a:schemeClr>
                </a:solidFill>
              </a:rPr>
              <a:t>When?	Why?  	</a:t>
            </a:r>
          </a:p>
        </p:txBody>
      </p:sp>
      <p:sp>
        <p:nvSpPr>
          <p:cNvPr id="5" name="Footer Placeholder 4">
            <a:extLst>
              <a:ext uri="{FF2B5EF4-FFF2-40B4-BE49-F238E27FC236}">
                <a16:creationId xmlns:a16="http://schemas.microsoft.com/office/drawing/2014/main" id="{5AE7FA13-22F7-42C9-98AB-EDEF692759D4}"/>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5977078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alpha val="80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6474" y="145773"/>
            <a:ext cx="10258286" cy="930552"/>
          </a:xfrm>
        </p:spPr>
        <p:txBody>
          <a:bodyPr>
            <a:normAutofit fontScale="90000"/>
          </a:bodyPr>
          <a:lstStyle/>
          <a:p>
            <a:r>
              <a:rPr lang="en-US" b="1" dirty="0">
                <a:solidFill>
                  <a:schemeClr val="tx1">
                    <a:lumMod val="50000"/>
                  </a:schemeClr>
                </a:solidFill>
              </a:rPr>
              <a:t>Agenda</a:t>
            </a:r>
            <a:endParaRPr lang="en-US" sz="2400" b="1" i="1" dirty="0">
              <a:solidFill>
                <a:schemeClr val="tx1">
                  <a:lumMod val="50000"/>
                </a:schemeClr>
              </a:solidFill>
            </a:endParaRPr>
          </a:p>
        </p:txBody>
      </p:sp>
      <p:sp>
        <p:nvSpPr>
          <p:cNvPr id="3" name="Content Placeholder 2"/>
          <p:cNvSpPr>
            <a:spLocks noGrp="1"/>
          </p:cNvSpPr>
          <p:nvPr>
            <p:ph idx="4294967295"/>
          </p:nvPr>
        </p:nvSpPr>
        <p:spPr>
          <a:xfrm>
            <a:off x="506186" y="1231900"/>
            <a:ext cx="11190514" cy="4962525"/>
          </a:xfrm>
        </p:spPr>
        <p:txBody>
          <a:bodyPr>
            <a:normAutofit/>
          </a:bodyPr>
          <a:lstStyle/>
          <a:p>
            <a:r>
              <a:rPr lang="en-US" dirty="0">
                <a:solidFill>
                  <a:schemeClr val="tx1">
                    <a:lumMod val="50000"/>
                  </a:schemeClr>
                </a:solidFill>
              </a:rPr>
              <a:t>  What is Story Telling with Data</a:t>
            </a:r>
          </a:p>
          <a:p>
            <a:r>
              <a:rPr lang="en-US" dirty="0">
                <a:solidFill>
                  <a:schemeClr val="tx1">
                    <a:lumMod val="50000"/>
                  </a:schemeClr>
                </a:solidFill>
              </a:rPr>
              <a:t>  Science Behind Data Visualization</a:t>
            </a:r>
          </a:p>
          <a:p>
            <a:r>
              <a:rPr lang="en-US" dirty="0">
                <a:solidFill>
                  <a:schemeClr val="tx1">
                    <a:lumMod val="50000"/>
                  </a:schemeClr>
                </a:solidFill>
              </a:rPr>
              <a:t>  Process Behind Data Visualization</a:t>
            </a:r>
          </a:p>
          <a:p>
            <a:r>
              <a:rPr lang="en-US" dirty="0">
                <a:solidFill>
                  <a:schemeClr val="tx1">
                    <a:lumMod val="50000"/>
                  </a:schemeClr>
                </a:solidFill>
              </a:rPr>
              <a:t>  Dashboards and Reports</a:t>
            </a:r>
          </a:p>
          <a:p>
            <a:r>
              <a:rPr lang="en-US" dirty="0">
                <a:solidFill>
                  <a:schemeClr val="tx1">
                    <a:lumMod val="50000"/>
                  </a:schemeClr>
                </a:solidFill>
              </a:rPr>
              <a:t>  Chart Selection</a:t>
            </a:r>
          </a:p>
          <a:p>
            <a:r>
              <a:rPr lang="en-US">
                <a:solidFill>
                  <a:schemeClr val="tx1">
                    <a:lumMod val="50000"/>
                  </a:schemeClr>
                </a:solidFill>
              </a:rPr>
              <a:t>  Custom </a:t>
            </a:r>
            <a:r>
              <a:rPr lang="en-US" dirty="0">
                <a:solidFill>
                  <a:schemeClr val="tx1">
                    <a:lumMod val="50000"/>
                  </a:schemeClr>
                </a:solidFill>
              </a:rPr>
              <a:t>Visuals</a:t>
            </a:r>
          </a:p>
          <a:p>
            <a:r>
              <a:rPr lang="en-US" dirty="0">
                <a:solidFill>
                  <a:schemeClr val="tx1">
                    <a:lumMod val="50000"/>
                  </a:schemeClr>
                </a:solidFill>
              </a:rPr>
              <a:t>  Polishing &amp; Formatting</a:t>
            </a:r>
            <a:endParaRPr lang="en-US" dirty="0"/>
          </a:p>
        </p:txBody>
      </p:sp>
    </p:spTree>
    <p:extLst>
      <p:ext uri="{BB962C8B-B14F-4D97-AF65-F5344CB8AC3E}">
        <p14:creationId xmlns:p14="http://schemas.microsoft.com/office/powerpoint/2010/main" val="199240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Convert the Story to a Data Model</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5" name="TextBox 24">
            <a:extLst>
              <a:ext uri="{FF2B5EF4-FFF2-40B4-BE49-F238E27FC236}">
                <a16:creationId xmlns:a16="http://schemas.microsoft.com/office/drawing/2014/main" id="{650DDC10-2043-4465-AF67-85CA25CE533E}"/>
              </a:ext>
            </a:extLst>
          </p:cNvPr>
          <p:cNvSpPr txBox="1"/>
          <p:nvPr/>
        </p:nvSpPr>
        <p:spPr>
          <a:xfrm>
            <a:off x="6296514" y="2881699"/>
            <a:ext cx="2243651" cy="13757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solidFill>
                  <a:schemeClr val="tx1">
                    <a:lumMod val="50000"/>
                    <a:lumOff val="50000"/>
                  </a:schemeClr>
                </a:solidFill>
              </a:rPr>
              <a:t>Units</a:t>
            </a:r>
          </a:p>
          <a:p>
            <a:pPr marL="285750" indent="-285750">
              <a:buFont typeface="Arial" panose="020B0604020202020204" pitchFamily="34" charset="0"/>
              <a:buChar char="•"/>
            </a:pPr>
            <a:r>
              <a:rPr lang="en-US" dirty="0">
                <a:solidFill>
                  <a:schemeClr val="tx1">
                    <a:lumMod val="50000"/>
                    <a:lumOff val="50000"/>
                  </a:schemeClr>
                </a:solidFill>
              </a:rPr>
              <a:t>Total Sales</a:t>
            </a:r>
          </a:p>
          <a:p>
            <a:pPr marL="285750" indent="-285750">
              <a:buFont typeface="Arial" panose="020B0604020202020204" pitchFamily="34" charset="0"/>
              <a:buChar char="•"/>
            </a:pPr>
            <a:r>
              <a:rPr lang="en-US" dirty="0">
                <a:solidFill>
                  <a:schemeClr val="tx1">
                    <a:lumMod val="50000"/>
                    <a:lumOff val="50000"/>
                  </a:schemeClr>
                </a:solidFill>
              </a:rPr>
              <a:t>Gross Profit</a:t>
            </a:r>
          </a:p>
          <a:p>
            <a:pPr marL="285750" indent="-285750">
              <a:lnSpc>
                <a:spcPct val="90000"/>
              </a:lnSpc>
              <a:spcAft>
                <a:spcPts val="600"/>
              </a:spcAft>
              <a:buFont typeface="Arial" panose="020B0604020202020204" pitchFamily="34" charset="0"/>
              <a:buChar char="•"/>
            </a:pPr>
            <a:endParaRPr lang="en-US" dirty="0">
              <a:solidFill>
                <a:schemeClr val="tx1">
                  <a:lumMod val="50000"/>
                  <a:lumOff val="50000"/>
                </a:schemeClr>
              </a:solidFill>
            </a:endParaRPr>
          </a:p>
        </p:txBody>
      </p:sp>
      <p:sp>
        <p:nvSpPr>
          <p:cNvPr id="28" name="Rounded Rectangle 25">
            <a:extLst>
              <a:ext uri="{FF2B5EF4-FFF2-40B4-BE49-F238E27FC236}">
                <a16:creationId xmlns:a16="http://schemas.microsoft.com/office/drawing/2014/main" id="{02535B1F-2153-4546-884E-BE923707A1A9}"/>
              </a:ext>
            </a:extLst>
          </p:cNvPr>
          <p:cNvSpPr/>
          <p:nvPr/>
        </p:nvSpPr>
        <p:spPr bwMode="auto">
          <a:xfrm>
            <a:off x="6030140" y="1111843"/>
            <a:ext cx="2510025" cy="1375761"/>
          </a:xfrm>
          <a:prstGeom prst="roundRect">
            <a:avLst>
              <a:gd name="adj" fmla="val 50000"/>
            </a:avLst>
          </a:prstGeom>
          <a:solidFill>
            <a:schemeClr val="accent2">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What are you Measuring?</a:t>
            </a:r>
          </a:p>
        </p:txBody>
      </p:sp>
      <p:sp>
        <p:nvSpPr>
          <p:cNvPr id="29" name="Rectangle 28">
            <a:extLst>
              <a:ext uri="{FF2B5EF4-FFF2-40B4-BE49-F238E27FC236}">
                <a16:creationId xmlns:a16="http://schemas.microsoft.com/office/drawing/2014/main" id="{B393D634-612C-40B6-AC0C-A17E55DC6C44}"/>
              </a:ext>
            </a:extLst>
          </p:cNvPr>
          <p:cNvSpPr/>
          <p:nvPr/>
        </p:nvSpPr>
        <p:spPr bwMode="auto">
          <a:xfrm>
            <a:off x="9314164" y="4964862"/>
            <a:ext cx="2265901" cy="1189347"/>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kern="0" dirty="0">
                <a:solidFill>
                  <a:schemeClr val="bg1"/>
                </a:solidFill>
                <a:ea typeface="Segoe UI" pitchFamily="34" charset="0"/>
                <a:cs typeface="Segoe UI" pitchFamily="34" charset="0"/>
              </a:rPr>
              <a:t>These are </a:t>
            </a:r>
            <a:r>
              <a:rPr lang="en-US" b="1" kern="0" dirty="0">
                <a:solidFill>
                  <a:schemeClr val="bg1"/>
                </a:solidFill>
                <a:ea typeface="Segoe UI" pitchFamily="34" charset="0"/>
                <a:cs typeface="Segoe UI" pitchFamily="34" charset="0"/>
              </a:rPr>
              <a:t>Attributes</a:t>
            </a:r>
            <a:r>
              <a:rPr lang="en-US" kern="0" dirty="0">
                <a:solidFill>
                  <a:schemeClr val="bg1"/>
                </a:solidFill>
                <a:ea typeface="Segoe UI" pitchFamily="34" charset="0"/>
                <a:cs typeface="Segoe UI" pitchFamily="34" charset="0"/>
              </a:rPr>
              <a:t> that live in </a:t>
            </a:r>
            <a:r>
              <a:rPr lang="en-US" b="1" kern="0" dirty="0">
                <a:solidFill>
                  <a:schemeClr val="bg1"/>
                </a:solidFill>
                <a:ea typeface="Segoe UI" pitchFamily="34" charset="0"/>
                <a:cs typeface="Segoe UI" pitchFamily="34" charset="0"/>
              </a:rPr>
              <a:t>Dimension</a:t>
            </a:r>
            <a:r>
              <a:rPr lang="en-US" kern="0" dirty="0">
                <a:solidFill>
                  <a:schemeClr val="bg1"/>
                </a:solidFill>
                <a:ea typeface="Segoe UI" pitchFamily="34" charset="0"/>
                <a:cs typeface="Segoe UI" pitchFamily="34" charset="0"/>
              </a:rPr>
              <a:t> tables</a:t>
            </a:r>
          </a:p>
        </p:txBody>
      </p:sp>
      <p:sp>
        <p:nvSpPr>
          <p:cNvPr id="30" name="Rounded Rectangle 25">
            <a:extLst>
              <a:ext uri="{FF2B5EF4-FFF2-40B4-BE49-F238E27FC236}">
                <a16:creationId xmlns:a16="http://schemas.microsoft.com/office/drawing/2014/main" id="{C363CAF7-B387-40EC-8434-44732EEE8707}"/>
              </a:ext>
            </a:extLst>
          </p:cNvPr>
          <p:cNvSpPr/>
          <p:nvPr/>
        </p:nvSpPr>
        <p:spPr bwMode="auto">
          <a:xfrm>
            <a:off x="8862899" y="1043275"/>
            <a:ext cx="3168433" cy="1512895"/>
          </a:xfrm>
          <a:prstGeom prst="roundRect">
            <a:avLst>
              <a:gd name="adj" fmla="val 50000"/>
            </a:avLst>
          </a:prstGeom>
          <a:solidFill>
            <a:schemeClr val="accent6">
              <a:lumMod val="60000"/>
              <a:lumOff val="40000"/>
            </a:schemeClr>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How are you describing or Slicing?</a:t>
            </a:r>
          </a:p>
        </p:txBody>
      </p:sp>
      <p:sp>
        <p:nvSpPr>
          <p:cNvPr id="31" name="TextBox 30">
            <a:extLst>
              <a:ext uri="{FF2B5EF4-FFF2-40B4-BE49-F238E27FC236}">
                <a16:creationId xmlns:a16="http://schemas.microsoft.com/office/drawing/2014/main" id="{879EDD2C-F9DC-41C9-B58D-36E1F9CEA94D}"/>
              </a:ext>
            </a:extLst>
          </p:cNvPr>
          <p:cNvSpPr txBox="1"/>
          <p:nvPr/>
        </p:nvSpPr>
        <p:spPr>
          <a:xfrm>
            <a:off x="9132983" y="2903925"/>
            <a:ext cx="2787268" cy="1929759"/>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solidFill>
                  <a:schemeClr val="tx1">
                    <a:lumMod val="50000"/>
                    <a:lumOff val="50000"/>
                  </a:schemeClr>
                </a:solidFill>
              </a:rPr>
              <a:t>By Time (Year, Month)</a:t>
            </a:r>
          </a:p>
          <a:p>
            <a:pPr marL="285750" indent="-285750">
              <a:buFont typeface="Arial" panose="020B0604020202020204" pitchFamily="34" charset="0"/>
              <a:buChar char="•"/>
            </a:pPr>
            <a:r>
              <a:rPr lang="en-US" dirty="0">
                <a:solidFill>
                  <a:schemeClr val="tx1">
                    <a:lumMod val="50000"/>
                    <a:lumOff val="50000"/>
                  </a:schemeClr>
                </a:solidFill>
              </a:rPr>
              <a:t>By Geography (Region, State or City)</a:t>
            </a:r>
          </a:p>
          <a:p>
            <a:pPr marL="285750" indent="-285750">
              <a:buFont typeface="Arial" panose="020B0604020202020204" pitchFamily="34" charset="0"/>
              <a:buChar char="•"/>
            </a:pPr>
            <a:r>
              <a:rPr lang="en-US" dirty="0">
                <a:solidFill>
                  <a:schemeClr val="tx1">
                    <a:lumMod val="50000"/>
                    <a:lumOff val="50000"/>
                  </a:schemeClr>
                </a:solidFill>
              </a:rPr>
              <a:t>By Campaign (Channel or Device)</a:t>
            </a:r>
          </a:p>
          <a:p>
            <a:pPr>
              <a:lnSpc>
                <a:spcPct val="90000"/>
              </a:lnSpc>
              <a:spcAft>
                <a:spcPts val="600"/>
              </a:spcAft>
            </a:pPr>
            <a:endParaRPr lang="en-US" dirty="0">
              <a:solidFill>
                <a:schemeClr val="tx1">
                  <a:lumMod val="50000"/>
                  <a:lumOff val="50000"/>
                </a:schemeClr>
              </a:solidFill>
            </a:endParaRPr>
          </a:p>
        </p:txBody>
      </p:sp>
      <p:sp>
        <p:nvSpPr>
          <p:cNvPr id="32" name="Rectangle 31">
            <a:extLst>
              <a:ext uri="{FF2B5EF4-FFF2-40B4-BE49-F238E27FC236}">
                <a16:creationId xmlns:a16="http://schemas.microsoft.com/office/drawing/2014/main" id="{1C3A97C0-4E79-4FD7-AA4B-4A3773BF8293}"/>
              </a:ext>
            </a:extLst>
          </p:cNvPr>
          <p:cNvSpPr/>
          <p:nvPr/>
        </p:nvSpPr>
        <p:spPr bwMode="auto">
          <a:xfrm>
            <a:off x="5904841" y="4964862"/>
            <a:ext cx="2510025" cy="1189346"/>
          </a:xfrm>
          <a:prstGeom prst="rect">
            <a:avLst/>
          </a:prstGeom>
          <a:solidFill>
            <a:srgbClr val="0078D7"/>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kern="0" dirty="0">
                <a:solidFill>
                  <a:schemeClr val="bg1"/>
                </a:solidFill>
                <a:ea typeface="Segoe UI" pitchFamily="34" charset="0"/>
                <a:cs typeface="Segoe UI" pitchFamily="34" charset="0"/>
              </a:rPr>
              <a:t>These are </a:t>
            </a:r>
            <a:r>
              <a:rPr lang="en-US" b="1" kern="0" dirty="0">
                <a:solidFill>
                  <a:schemeClr val="bg1"/>
                </a:solidFill>
                <a:ea typeface="Segoe UI" pitchFamily="34" charset="0"/>
                <a:cs typeface="Segoe UI" pitchFamily="34" charset="0"/>
              </a:rPr>
              <a:t>Measures</a:t>
            </a:r>
            <a:r>
              <a:rPr lang="en-US" kern="0" dirty="0">
                <a:solidFill>
                  <a:schemeClr val="bg1"/>
                </a:solidFill>
                <a:ea typeface="Segoe UI" pitchFamily="34" charset="0"/>
                <a:cs typeface="Segoe UI" pitchFamily="34" charset="0"/>
              </a:rPr>
              <a:t> which live in </a:t>
            </a:r>
            <a:r>
              <a:rPr lang="en-US" b="1" kern="0" dirty="0">
                <a:solidFill>
                  <a:schemeClr val="bg1"/>
                </a:solidFill>
                <a:ea typeface="Segoe UI" pitchFamily="34" charset="0"/>
                <a:cs typeface="Segoe UI" pitchFamily="34" charset="0"/>
              </a:rPr>
              <a:t>Fact</a:t>
            </a:r>
            <a:r>
              <a:rPr lang="en-US" kern="0" dirty="0">
                <a:solidFill>
                  <a:schemeClr val="bg1"/>
                </a:solidFill>
                <a:ea typeface="Segoe UI" pitchFamily="34" charset="0"/>
                <a:cs typeface="Segoe UI" pitchFamily="34" charset="0"/>
              </a:rPr>
              <a:t> tables</a:t>
            </a:r>
          </a:p>
          <a:p>
            <a:pPr lvl="0" algn="ctr" defTabSz="932472" fontAlgn="base">
              <a:lnSpc>
                <a:spcPct val="90000"/>
              </a:lnSpc>
              <a:spcBef>
                <a:spcPct val="0"/>
              </a:spcBef>
              <a:spcAft>
                <a:spcPct val="0"/>
              </a:spcAft>
              <a:defRPr/>
            </a:pPr>
            <a:endParaRPr kumimoji="0" lang="en-US" sz="18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 name="TextBox 1">
            <a:extLst>
              <a:ext uri="{FF2B5EF4-FFF2-40B4-BE49-F238E27FC236}">
                <a16:creationId xmlns:a16="http://schemas.microsoft.com/office/drawing/2014/main" id="{DA80FEE6-D6E1-4C97-8BCF-4D8A37EF39F4}"/>
              </a:ext>
            </a:extLst>
          </p:cNvPr>
          <p:cNvSpPr txBox="1"/>
          <p:nvPr/>
        </p:nvSpPr>
        <p:spPr>
          <a:xfrm>
            <a:off x="355043" y="1742925"/>
            <a:ext cx="5208476" cy="3714863"/>
          </a:xfrm>
          <a:prstGeom prst="rect">
            <a:avLst/>
          </a:prstGeom>
          <a:noFill/>
        </p:spPr>
        <p:txBody>
          <a:bodyPr wrap="square" lIns="182880" tIns="146304" rIns="182880" bIns="146304" rtlCol="0">
            <a:spAutoFit/>
          </a:bodyPr>
          <a:lstStyle/>
          <a:p>
            <a:pPr>
              <a:spcBef>
                <a:spcPts val="1200"/>
              </a:spcBef>
            </a:pPr>
            <a:r>
              <a:rPr lang="en-US" sz="2800" dirty="0">
                <a:solidFill>
                  <a:schemeClr val="tx1">
                    <a:lumMod val="50000"/>
                    <a:lumOff val="50000"/>
                  </a:schemeClr>
                </a:solidFill>
              </a:rPr>
              <a:t>List your big questions: </a:t>
            </a:r>
          </a:p>
          <a:p>
            <a:pPr marL="342900" indent="-342900">
              <a:spcBef>
                <a:spcPts val="1200"/>
              </a:spcBef>
              <a:buFont typeface="+mj-lt"/>
              <a:buAutoNum type="arabicPeriod"/>
            </a:pPr>
            <a:r>
              <a:rPr lang="en-US" sz="1600" dirty="0"/>
              <a:t>What is my Total Sales for a Selected Year and Region?</a:t>
            </a:r>
          </a:p>
          <a:p>
            <a:pPr marL="342900" indent="-342900">
              <a:spcBef>
                <a:spcPts val="1200"/>
              </a:spcBef>
              <a:buFont typeface="+mj-lt"/>
              <a:buAutoNum type="arabicPeriod"/>
            </a:pPr>
            <a:r>
              <a:rPr lang="en-US" sz="1600" dirty="0"/>
              <a:t>How is my Total Sales doing Year Over Year?</a:t>
            </a:r>
          </a:p>
          <a:p>
            <a:pPr marL="342900" indent="-342900">
              <a:spcBef>
                <a:spcPts val="1200"/>
              </a:spcBef>
              <a:buFont typeface="+mj-lt"/>
              <a:buAutoNum type="arabicPeriod"/>
            </a:pPr>
            <a:r>
              <a:rPr lang="en-US" sz="1600" dirty="0"/>
              <a:t>How are my Units trending for various States in my region?</a:t>
            </a:r>
          </a:p>
          <a:p>
            <a:pPr marL="342900" indent="-342900">
              <a:spcBef>
                <a:spcPts val="1200"/>
              </a:spcBef>
              <a:buFont typeface="+mj-lt"/>
              <a:buAutoNum type="arabicPeriod"/>
            </a:pPr>
            <a:r>
              <a:rPr lang="en-US" sz="1600" dirty="0"/>
              <a:t>How is my Sales doing by Channel, Device, Category for selected Year?</a:t>
            </a:r>
          </a:p>
          <a:p>
            <a:pPr marL="342900" indent="-342900">
              <a:spcBef>
                <a:spcPts val="1200"/>
              </a:spcBef>
              <a:buFont typeface="+mj-lt"/>
              <a:buAutoNum type="arabicPeriod"/>
            </a:pPr>
            <a:r>
              <a:rPr lang="en-US" sz="1600" dirty="0"/>
              <a:t>Which categories are performing best to worst by Total Sales ?</a:t>
            </a:r>
          </a:p>
          <a:p>
            <a:pPr>
              <a:lnSpc>
                <a:spcPct val="90000"/>
              </a:lnSpc>
              <a:spcAft>
                <a:spcPts val="600"/>
              </a:spcAft>
            </a:pPr>
            <a:endParaRPr lang="en-US"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768F7505-08B9-4F5D-BA0E-252406598D34}"/>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061658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animBg="1"/>
      <p:bldP spid="30" grpId="0" animBg="1"/>
      <p:bldP spid="31"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824361"/>
            <a:ext cx="6662952" cy="3214542"/>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Convert Story to Data Model</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619933" y="1610122"/>
            <a:ext cx="4351488" cy="3685624"/>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Measures (e.g. Units or Sales) live on </a:t>
            </a:r>
            <a:r>
              <a:rPr lang="en-US" sz="2400" b="1" dirty="0">
                <a:gradFill>
                  <a:gsLst>
                    <a:gs pos="1250">
                      <a:schemeClr val="tx1"/>
                    </a:gs>
                    <a:gs pos="100000">
                      <a:schemeClr val="tx1"/>
                    </a:gs>
                  </a:gsLst>
                  <a:lin ang="5400000" scaled="0"/>
                </a:gradFill>
                <a:latin typeface="+mj-lt"/>
              </a:rPr>
              <a:t>Fact</a:t>
            </a:r>
            <a:r>
              <a:rPr lang="en-US" sz="2400" dirty="0">
                <a:gradFill>
                  <a:gsLst>
                    <a:gs pos="1250">
                      <a:schemeClr val="tx1"/>
                    </a:gs>
                    <a:gs pos="100000">
                      <a:schemeClr val="tx1"/>
                    </a:gs>
                  </a:gsLst>
                  <a:lin ang="5400000" scaled="0"/>
                </a:gradFill>
                <a:latin typeface="+mj-lt"/>
              </a:rPr>
              <a:t> tables</a:t>
            </a:r>
          </a:p>
          <a:p>
            <a:endParaRPr lang="en-US" sz="105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Descriptive </a:t>
            </a:r>
            <a:r>
              <a:rPr lang="en-US" sz="2400" b="1" dirty="0">
                <a:gradFill>
                  <a:gsLst>
                    <a:gs pos="1250">
                      <a:schemeClr val="tx1"/>
                    </a:gs>
                    <a:gs pos="100000">
                      <a:schemeClr val="tx1"/>
                    </a:gs>
                  </a:gsLst>
                  <a:lin ang="5400000" scaled="0"/>
                </a:gradFill>
                <a:latin typeface="+mj-lt"/>
              </a:rPr>
              <a:t>attributes</a:t>
            </a:r>
            <a:r>
              <a:rPr lang="en-US" sz="2400" dirty="0">
                <a:gradFill>
                  <a:gsLst>
                    <a:gs pos="1250">
                      <a:schemeClr val="tx1"/>
                    </a:gs>
                    <a:gs pos="100000">
                      <a:schemeClr val="tx1"/>
                    </a:gs>
                  </a:gsLst>
                  <a:lin ang="5400000" scaled="0"/>
                </a:gradFill>
                <a:latin typeface="+mj-lt"/>
              </a:rPr>
              <a:t> </a:t>
            </a:r>
            <a:br>
              <a:rPr lang="en-US" sz="2400" dirty="0">
                <a:gradFill>
                  <a:gsLst>
                    <a:gs pos="1250">
                      <a:schemeClr val="tx1"/>
                    </a:gs>
                    <a:gs pos="100000">
                      <a:schemeClr val="tx1"/>
                    </a:gs>
                  </a:gsLst>
                  <a:lin ang="5400000" scaled="0"/>
                </a:gradFill>
                <a:latin typeface="+mj-lt"/>
              </a:rPr>
            </a:br>
            <a:r>
              <a:rPr lang="en-US" sz="2000" dirty="0">
                <a:gradFill>
                  <a:gsLst>
                    <a:gs pos="1250">
                      <a:schemeClr val="tx1"/>
                    </a:gs>
                    <a:gs pos="100000">
                      <a:schemeClr val="tx1"/>
                    </a:gs>
                  </a:gsLst>
                  <a:lin ang="5400000" scaled="0"/>
                </a:gradFill>
                <a:latin typeface="+mj-lt"/>
              </a:rPr>
              <a:t>(e.g. Campaign, Customer name) </a:t>
            </a:r>
            <a:br>
              <a:rPr lang="en-US" sz="2000" dirty="0">
                <a:gradFill>
                  <a:gsLst>
                    <a:gs pos="1250">
                      <a:schemeClr val="tx1"/>
                    </a:gs>
                    <a:gs pos="100000">
                      <a:schemeClr val="tx1"/>
                    </a:gs>
                  </a:gsLst>
                  <a:lin ang="5400000" scaled="0"/>
                </a:gradFill>
                <a:latin typeface="+mj-lt"/>
              </a:rPr>
            </a:br>
            <a:r>
              <a:rPr lang="en-US" sz="2400" dirty="0">
                <a:gradFill>
                  <a:gsLst>
                    <a:gs pos="1250">
                      <a:schemeClr val="tx1"/>
                    </a:gs>
                    <a:gs pos="100000">
                      <a:schemeClr val="tx1"/>
                    </a:gs>
                  </a:gsLst>
                  <a:lin ang="5400000" scaled="0"/>
                </a:gradFill>
                <a:latin typeface="+mj-lt"/>
              </a:rPr>
              <a:t>live on </a:t>
            </a:r>
            <a:r>
              <a:rPr lang="en-US" sz="2400" b="1" dirty="0">
                <a:gradFill>
                  <a:gsLst>
                    <a:gs pos="1250">
                      <a:schemeClr val="tx1"/>
                    </a:gs>
                    <a:gs pos="100000">
                      <a:schemeClr val="tx1"/>
                    </a:gs>
                  </a:gsLst>
                  <a:lin ang="5400000" scaled="0"/>
                </a:gradFill>
                <a:latin typeface="+mj-lt"/>
              </a:rPr>
              <a:t>Dimension</a:t>
            </a:r>
            <a:r>
              <a:rPr lang="en-US" sz="2400" dirty="0">
                <a:gradFill>
                  <a:gsLst>
                    <a:gs pos="1250">
                      <a:schemeClr val="tx1"/>
                    </a:gs>
                    <a:gs pos="100000">
                      <a:schemeClr val="tx1"/>
                    </a:gs>
                  </a:gsLst>
                  <a:lin ang="5400000" scaled="0"/>
                </a:gradFill>
                <a:latin typeface="+mj-lt"/>
              </a:rPr>
              <a:t> tables</a:t>
            </a:r>
          </a:p>
          <a:p>
            <a:endParaRPr lang="en-US" sz="1100" b="1"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Relationships</a:t>
            </a:r>
            <a:r>
              <a:rPr lang="en-US" sz="2400" dirty="0">
                <a:gradFill>
                  <a:gsLst>
                    <a:gs pos="1250">
                      <a:schemeClr val="tx1"/>
                    </a:gs>
                    <a:gs pos="100000">
                      <a:schemeClr val="tx1"/>
                    </a:gs>
                  </a:gsLst>
                  <a:lin ang="5400000" scaled="0"/>
                </a:gradFill>
                <a:latin typeface="+mj-lt"/>
              </a:rPr>
              <a:t> tie the data together so you can slice your measures by your attributes</a:t>
            </a:r>
          </a:p>
        </p:txBody>
      </p:sp>
      <p:sp>
        <p:nvSpPr>
          <p:cNvPr id="11" name="Flowchart: Off-page Connector 10">
            <a:extLst>
              <a:ext uri="{FF2B5EF4-FFF2-40B4-BE49-F238E27FC236}">
                <a16:creationId xmlns:a16="http://schemas.microsoft.com/office/drawing/2014/main" id="{68A38494-8344-4EED-A720-1614B323C8BA}"/>
              </a:ext>
            </a:extLst>
          </p:cNvPr>
          <p:cNvSpPr/>
          <p:nvPr/>
        </p:nvSpPr>
        <p:spPr bwMode="auto">
          <a:xfrm>
            <a:off x="2702129" y="142724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 </a:t>
            </a:r>
          </a:p>
        </p:txBody>
      </p:sp>
      <p:sp>
        <p:nvSpPr>
          <p:cNvPr id="12" name="Flowchart: Off-page Connector 11">
            <a:extLst>
              <a:ext uri="{FF2B5EF4-FFF2-40B4-BE49-F238E27FC236}">
                <a16:creationId xmlns:a16="http://schemas.microsoft.com/office/drawing/2014/main" id="{ECB389A7-B878-42B9-8F84-47FD9DB6F70A}"/>
              </a:ext>
            </a:extLst>
          </p:cNvPr>
          <p:cNvSpPr/>
          <p:nvPr/>
        </p:nvSpPr>
        <p:spPr bwMode="auto">
          <a:xfrm>
            <a:off x="4825997" y="142724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sp>
        <p:nvSpPr>
          <p:cNvPr id="13" name="Flowchart: Off-page Connector 12">
            <a:extLst>
              <a:ext uri="{FF2B5EF4-FFF2-40B4-BE49-F238E27FC236}">
                <a16:creationId xmlns:a16="http://schemas.microsoft.com/office/drawing/2014/main" id="{52DC1C10-0419-4CF7-BC77-958A13B6CF9A}"/>
              </a:ext>
            </a:extLst>
          </p:cNvPr>
          <p:cNvSpPr/>
          <p:nvPr/>
        </p:nvSpPr>
        <p:spPr bwMode="auto">
          <a:xfrm>
            <a:off x="702463" y="142724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sp>
        <p:nvSpPr>
          <p:cNvPr id="16" name="Rectangular Callout 14">
            <a:extLst>
              <a:ext uri="{FF2B5EF4-FFF2-40B4-BE49-F238E27FC236}">
                <a16:creationId xmlns:a16="http://schemas.microsoft.com/office/drawing/2014/main" id="{F71C0701-DB4E-49BF-A661-7B670622578A}"/>
              </a:ext>
            </a:extLst>
          </p:cNvPr>
          <p:cNvSpPr/>
          <p:nvPr/>
        </p:nvSpPr>
        <p:spPr bwMode="auto">
          <a:xfrm>
            <a:off x="817946" y="5436022"/>
            <a:ext cx="1232074" cy="505460"/>
          </a:xfrm>
          <a:prstGeom prst="wedgeRectCallout">
            <a:avLst>
              <a:gd name="adj1" fmla="val 42140"/>
              <a:gd name="adj2" fmla="val -244606"/>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a:t>
            </a:r>
          </a:p>
        </p:txBody>
      </p:sp>
      <p:sp>
        <p:nvSpPr>
          <p:cNvPr id="17" name="Rectangular Callout 14">
            <a:extLst>
              <a:ext uri="{FF2B5EF4-FFF2-40B4-BE49-F238E27FC236}">
                <a16:creationId xmlns:a16="http://schemas.microsoft.com/office/drawing/2014/main" id="{84BD014B-8C31-4887-AFB2-3A9FFF0C2A53}"/>
              </a:ext>
            </a:extLst>
          </p:cNvPr>
          <p:cNvSpPr/>
          <p:nvPr/>
        </p:nvSpPr>
        <p:spPr bwMode="auto">
          <a:xfrm>
            <a:off x="4126531" y="5347536"/>
            <a:ext cx="1232074" cy="505460"/>
          </a:xfrm>
          <a:prstGeom prst="wedgeRectCallout">
            <a:avLst>
              <a:gd name="adj1" fmla="val 14760"/>
              <a:gd name="adj2" fmla="val -228799"/>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a:t>
            </a:r>
          </a:p>
        </p:txBody>
      </p:sp>
      <p:sp>
        <p:nvSpPr>
          <p:cNvPr id="18" name="Flowchart: Off-page Connector 17">
            <a:extLst>
              <a:ext uri="{FF2B5EF4-FFF2-40B4-BE49-F238E27FC236}">
                <a16:creationId xmlns:a16="http://schemas.microsoft.com/office/drawing/2014/main" id="{B2CF5232-56B9-42AE-97C3-E3C538D31FA7}"/>
              </a:ext>
            </a:extLst>
          </p:cNvPr>
          <p:cNvSpPr/>
          <p:nvPr/>
        </p:nvSpPr>
        <p:spPr bwMode="auto">
          <a:xfrm>
            <a:off x="6280670" y="142724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p:txBody>
      </p:sp>
      <p:sp>
        <p:nvSpPr>
          <p:cNvPr id="4" name="Footer Placeholder 3">
            <a:extLst>
              <a:ext uri="{FF2B5EF4-FFF2-40B4-BE49-F238E27FC236}">
                <a16:creationId xmlns:a16="http://schemas.microsoft.com/office/drawing/2014/main" id="{6C967A8C-0EFF-4B02-BC77-5E1613EB4776}"/>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778516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lstStyle/>
          <a:p>
            <a:r>
              <a:rPr lang="en-US" sz="6600" b="1" dirty="0">
                <a:solidFill>
                  <a:schemeClr val="tx1"/>
                </a:solidFill>
              </a:rPr>
              <a:t>Dashboards and Reports</a:t>
            </a:r>
          </a:p>
        </p:txBody>
      </p:sp>
    </p:spTree>
    <p:extLst>
      <p:ext uri="{BB962C8B-B14F-4D97-AF65-F5344CB8AC3E}">
        <p14:creationId xmlns:p14="http://schemas.microsoft.com/office/powerpoint/2010/main" val="283851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Terminology &amp; Definitions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a:extLst>
              <a:ext uri="{FF2B5EF4-FFF2-40B4-BE49-F238E27FC236}">
                <a16:creationId xmlns:a16="http://schemas.microsoft.com/office/drawing/2014/main" id="{E51227DB-0A7A-451C-BA2B-6CE414DC8AD4}"/>
              </a:ext>
            </a:extLst>
          </p:cNvPr>
          <p:cNvSpPr/>
          <p:nvPr/>
        </p:nvSpPr>
        <p:spPr>
          <a:xfrm>
            <a:off x="497305" y="1186933"/>
            <a:ext cx="6096000" cy="1200329"/>
          </a:xfrm>
          <a:prstGeom prst="rect">
            <a:avLst/>
          </a:prstGeom>
        </p:spPr>
        <p:txBody>
          <a:bodyPr>
            <a:spAutoFit/>
          </a:bodyPr>
          <a:lstStyle/>
          <a:p>
            <a:r>
              <a:rPr lang="en-US" dirty="0">
                <a:solidFill>
                  <a:srgbClr val="000000"/>
                </a:solidFill>
                <a:latin typeface="segoe-ui_normal"/>
              </a:rPr>
              <a:t>A Power BI </a:t>
            </a:r>
            <a:r>
              <a:rPr lang="en-US" b="1" i="1" dirty="0">
                <a:solidFill>
                  <a:srgbClr val="000000"/>
                </a:solidFill>
                <a:latin typeface="segoe-ui_bold"/>
              </a:rPr>
              <a:t>dashboard</a:t>
            </a:r>
            <a:r>
              <a:rPr lang="en-US" dirty="0">
                <a:solidFill>
                  <a:srgbClr val="000000"/>
                </a:solidFill>
                <a:latin typeface="segoe-ui_normal"/>
              </a:rPr>
              <a:t> is a single page, often called a canvas, that uses visualizations to tell a story. Because it is limited to one page, a well-designed dashboard contains only the most-important elements of that story.</a:t>
            </a:r>
            <a:endParaRPr lang="en-US" dirty="0"/>
          </a:p>
        </p:txBody>
      </p:sp>
      <p:sp>
        <p:nvSpPr>
          <p:cNvPr id="3" name="Rectangle 2">
            <a:extLst>
              <a:ext uri="{FF2B5EF4-FFF2-40B4-BE49-F238E27FC236}">
                <a16:creationId xmlns:a16="http://schemas.microsoft.com/office/drawing/2014/main" id="{1037CFE1-3CA4-4F68-9BDD-17A196361FC1}"/>
              </a:ext>
            </a:extLst>
          </p:cNvPr>
          <p:cNvSpPr/>
          <p:nvPr/>
        </p:nvSpPr>
        <p:spPr>
          <a:xfrm>
            <a:off x="6096000" y="3039579"/>
            <a:ext cx="6096000" cy="1200329"/>
          </a:xfrm>
          <a:prstGeom prst="rect">
            <a:avLst/>
          </a:prstGeom>
        </p:spPr>
        <p:txBody>
          <a:bodyPr>
            <a:spAutoFit/>
          </a:bodyPr>
          <a:lstStyle/>
          <a:p>
            <a:r>
              <a:rPr lang="en-US" dirty="0">
                <a:solidFill>
                  <a:srgbClr val="000000"/>
                </a:solidFill>
                <a:latin typeface="segoe-ui_normal"/>
              </a:rPr>
              <a:t>A Power BI </a:t>
            </a:r>
            <a:r>
              <a:rPr lang="en-US" b="1" i="1" dirty="0">
                <a:solidFill>
                  <a:srgbClr val="000000"/>
                </a:solidFill>
                <a:latin typeface="segoe-ui_bold"/>
              </a:rPr>
              <a:t>report</a:t>
            </a:r>
            <a:r>
              <a:rPr lang="en-US" dirty="0">
                <a:solidFill>
                  <a:srgbClr val="000000"/>
                </a:solidFill>
                <a:latin typeface="segoe-ui_normal"/>
              </a:rPr>
              <a:t> is a multi-perspective view into a dataset, with visualizations that represent different findings and insights from that dataset. A report can have a single visualization or pages full of visualizations. </a:t>
            </a:r>
            <a:endParaRPr lang="en-US" dirty="0"/>
          </a:p>
        </p:txBody>
      </p:sp>
      <p:sp>
        <p:nvSpPr>
          <p:cNvPr id="4" name="Rectangle 3">
            <a:extLst>
              <a:ext uri="{FF2B5EF4-FFF2-40B4-BE49-F238E27FC236}">
                <a16:creationId xmlns:a16="http://schemas.microsoft.com/office/drawing/2014/main" id="{8E3E50DB-5D6E-4C8F-8A92-04BD7E63085B}"/>
              </a:ext>
            </a:extLst>
          </p:cNvPr>
          <p:cNvSpPr/>
          <p:nvPr/>
        </p:nvSpPr>
        <p:spPr>
          <a:xfrm>
            <a:off x="682757" y="4760148"/>
            <a:ext cx="4824663" cy="1200329"/>
          </a:xfrm>
          <a:prstGeom prst="rect">
            <a:avLst/>
          </a:prstGeom>
        </p:spPr>
        <p:txBody>
          <a:bodyPr wrap="square">
            <a:spAutoFit/>
          </a:bodyPr>
          <a:lstStyle/>
          <a:p>
            <a:r>
              <a:rPr lang="en-US" b="1" dirty="0">
                <a:solidFill>
                  <a:srgbClr val="000000"/>
                </a:solidFill>
                <a:latin typeface="segoe-ui_normal"/>
              </a:rPr>
              <a:t>Workspaces</a:t>
            </a:r>
            <a:r>
              <a:rPr lang="en-US" dirty="0">
                <a:solidFill>
                  <a:srgbClr val="000000"/>
                </a:solidFill>
                <a:latin typeface="segoe-ui_normal"/>
              </a:rPr>
              <a:t> are containers for dashboards, reports, workbooks, and datasets in Power BI. There are two types of workspaces: </a:t>
            </a:r>
            <a:r>
              <a:rPr lang="en-US" i="1" dirty="0">
                <a:solidFill>
                  <a:srgbClr val="000000"/>
                </a:solidFill>
                <a:latin typeface="segoe-ui_normal"/>
              </a:rPr>
              <a:t>*My workspace</a:t>
            </a:r>
            <a:r>
              <a:rPr lang="en-US" dirty="0">
                <a:solidFill>
                  <a:srgbClr val="000000"/>
                </a:solidFill>
                <a:latin typeface="segoe-ui_normal"/>
              </a:rPr>
              <a:t> and app (group) workspaces.</a:t>
            </a:r>
            <a:endParaRPr lang="en-US" dirty="0"/>
          </a:p>
        </p:txBody>
      </p:sp>
      <p:sp>
        <p:nvSpPr>
          <p:cNvPr id="9" name="Footer Placeholder 8">
            <a:extLst>
              <a:ext uri="{FF2B5EF4-FFF2-40B4-BE49-F238E27FC236}">
                <a16:creationId xmlns:a16="http://schemas.microsoft.com/office/drawing/2014/main" id="{F898C1A1-DE43-48A1-BCCD-8534745FBAD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1270826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Data Sets, Reports, Dashboards (in Service)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Can 1"/>
          <p:cNvSpPr/>
          <p:nvPr/>
        </p:nvSpPr>
        <p:spPr bwMode="auto">
          <a:xfrm>
            <a:off x="7487900" y="3963210"/>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Orion </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Data</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a:gradFill>
                  <a:gsLst>
                    <a:gs pos="0">
                      <a:srgbClr val="FFFFFF"/>
                    </a:gs>
                    <a:gs pos="100000">
                      <a:srgbClr val="FFFFFF"/>
                    </a:gs>
                  </a:gsLst>
                  <a:lin ang="5400000" scaled="0"/>
                </a:gradFill>
                <a:ea typeface="Segoe UI" pitchFamily="34" charset="0"/>
                <a:cs typeface="Segoe UI"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Can 10"/>
          <p:cNvSpPr/>
          <p:nvPr/>
        </p:nvSpPr>
        <p:spPr bwMode="auto">
          <a:xfrm>
            <a:off x="2565709" y="3963210"/>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Web Data</a:t>
            </a:r>
            <a:r>
              <a:rPr lang="en-US" sz="1050" kern="0" dirty="0">
                <a:gradFill>
                  <a:gsLst>
                    <a:gs pos="0">
                      <a:srgbClr val="FFFFFF"/>
                    </a:gs>
                    <a:gs pos="100000">
                      <a:srgbClr val="FFFFFF"/>
                    </a:gs>
                  </a:gsLst>
                  <a:lin ang="5400000" scaled="0"/>
                </a:gradFill>
                <a:ea typeface="Segoe UI" pitchFamily="34" charset="0"/>
                <a:cs typeface="Segoe UI" pitchFamily="34" charset="0"/>
              </a:rPr>
              <a:t> </a:t>
            </a:r>
            <a:r>
              <a:rPr lang="en-US" sz="1050" kern="0">
                <a:gradFill>
                  <a:gsLst>
                    <a:gs pos="0">
                      <a:srgbClr val="FFFFFF"/>
                    </a:gs>
                    <a:gs pos="100000">
                      <a:srgbClr val="FFFFFF"/>
                    </a:gs>
                  </a:gsLst>
                  <a:lin ang="5400000" scaled="0"/>
                </a:gradFill>
                <a:ea typeface="Segoe UI" pitchFamily="34" charset="0"/>
                <a:cs typeface="Segoe UI"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Flowchart: Multidocument 2"/>
          <p:cNvSpPr/>
          <p:nvPr/>
        </p:nvSpPr>
        <p:spPr bwMode="auto">
          <a:xfrm>
            <a:off x="8704172" y="2721398"/>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Project Draco Report</a:t>
            </a:r>
          </a:p>
        </p:txBody>
      </p:sp>
      <p:sp>
        <p:nvSpPr>
          <p:cNvPr id="17" name="Flowchart: Multidocument 16"/>
          <p:cNvSpPr/>
          <p:nvPr/>
        </p:nvSpPr>
        <p:spPr bwMode="auto">
          <a:xfrm>
            <a:off x="7221328" y="2721399"/>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Project Orion Report</a:t>
            </a:r>
          </a:p>
        </p:txBody>
      </p:sp>
      <p:sp>
        <p:nvSpPr>
          <p:cNvPr id="18" name="Flowchart: Multidocument 17"/>
          <p:cNvSpPr/>
          <p:nvPr/>
        </p:nvSpPr>
        <p:spPr bwMode="auto">
          <a:xfrm>
            <a:off x="920345" y="2702348"/>
            <a:ext cx="1318523"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Subscription Report</a:t>
            </a:r>
          </a:p>
        </p:txBody>
      </p:sp>
      <p:sp>
        <p:nvSpPr>
          <p:cNvPr id="19" name="Flowchart: Multidocument 18"/>
          <p:cNvSpPr/>
          <p:nvPr/>
        </p:nvSpPr>
        <p:spPr bwMode="auto">
          <a:xfrm>
            <a:off x="2369689" y="2721398"/>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Web  Report</a:t>
            </a:r>
          </a:p>
        </p:txBody>
      </p:sp>
      <p:sp>
        <p:nvSpPr>
          <p:cNvPr id="20" name="Flowchart: Multidocument 19"/>
          <p:cNvSpPr/>
          <p:nvPr/>
        </p:nvSpPr>
        <p:spPr bwMode="auto">
          <a:xfrm>
            <a:off x="3823362" y="2721398"/>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Audit Report</a:t>
            </a:r>
          </a:p>
        </p:txBody>
      </p:sp>
      <p:sp>
        <p:nvSpPr>
          <p:cNvPr id="4" name="Flowchart: Process 3"/>
          <p:cNvSpPr/>
          <p:nvPr/>
        </p:nvSpPr>
        <p:spPr bwMode="auto">
          <a:xfrm>
            <a:off x="8777882" y="858022"/>
            <a:ext cx="1089449" cy="496181"/>
          </a:xfrm>
          <a:prstGeom prst="flowChartProcess">
            <a:avLst/>
          </a:prstGeom>
          <a:solidFill>
            <a:srgbClr val="F2C81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Executive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21" name="Flowchart: Process 20"/>
          <p:cNvSpPr/>
          <p:nvPr/>
        </p:nvSpPr>
        <p:spPr bwMode="auto">
          <a:xfrm>
            <a:off x="755104" y="1233364"/>
            <a:ext cx="1566381" cy="1130542"/>
          </a:xfrm>
          <a:prstGeom prst="flowChartProcess">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No Dashboard </a:t>
            </a:r>
            <a:r>
              <a:rPr kumimoji="0" lang="en-US" sz="12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Report </a:t>
            </a:r>
            <a:r>
              <a:rPr lang="en-US" sz="1200" b="1" kern="0" dirty="0">
                <a:solidFill>
                  <a:schemeClr val="tx1"/>
                </a:solidFill>
                <a:latin typeface="Segoe UI" panose="020B0502040204020203" pitchFamily="34" charset="0"/>
                <a:cs typeface="Segoe UI" panose="020B0502040204020203" pitchFamily="34" charset="0"/>
              </a:rPr>
              <a:t>is directly shared with users</a:t>
            </a:r>
            <a:endParaRPr kumimoji="0" lang="en-US" sz="1200" b="1"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cxnSp>
        <p:nvCxnSpPr>
          <p:cNvPr id="22" name="Straight Arrow Connector 21"/>
          <p:cNvCxnSpPr/>
          <p:nvPr/>
        </p:nvCxnSpPr>
        <p:spPr>
          <a:xfrm flipH="1" flipV="1">
            <a:off x="7861293" y="3496493"/>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533763" y="3502842"/>
            <a:ext cx="0" cy="4413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1" idx="1"/>
            <a:endCxn id="19" idx="2"/>
          </p:cNvCxnSpPr>
          <p:nvPr/>
        </p:nvCxnSpPr>
        <p:spPr>
          <a:xfrm flipH="1" flipV="1">
            <a:off x="2917714" y="3521892"/>
            <a:ext cx="17977" cy="4413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5042" y="5520250"/>
            <a:ext cx="11740986" cy="1107996"/>
          </a:xfrm>
          <a:prstGeom prst="rect">
            <a:avLst/>
          </a:prstGeom>
          <a:noFill/>
        </p:spPr>
        <p:txBody>
          <a:bodyPr wrap="square" lIns="0" tIns="0" rIns="0" bIns="0" rtlCol="0">
            <a:spAutoFit/>
          </a:bodyPr>
          <a:lstStyle/>
          <a:p>
            <a:pPr marL="285750" lvl="0" indent="-285750">
              <a:buFont typeface="Arial" panose="020B0604020202020204" pitchFamily="34" charset="0"/>
              <a:buChar char="•"/>
              <a:defRPr/>
            </a:pPr>
            <a:r>
              <a:rPr lang="en-US" kern="0" spc="-70" dirty="0">
                <a:gradFill>
                  <a:gsLst>
                    <a:gs pos="2917">
                      <a:srgbClr val="797A7D"/>
                    </a:gs>
                    <a:gs pos="95000">
                      <a:srgbClr val="797A7D"/>
                    </a:gs>
                  </a:gsLst>
                  <a:lin ang="5400000" scaled="0"/>
                </a:gradFill>
              </a:rPr>
              <a:t>Data sets contain the Data Model with tables (created by Power Queries) with relationships and DAX calculations.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70" normalizeH="0" baseline="0" noProof="0" dirty="0">
                <a:ln>
                  <a:noFill/>
                </a:ln>
                <a:gradFill>
                  <a:gsLst>
                    <a:gs pos="2917">
                      <a:srgbClr val="797A7D"/>
                    </a:gs>
                    <a:gs pos="95000">
                      <a:srgbClr val="797A7D"/>
                    </a:gs>
                  </a:gsLst>
                  <a:lin ang="5400000" scaled="0"/>
                </a:gradFill>
                <a:effectLst/>
                <a:uLnTx/>
                <a:uFillTx/>
              </a:rPr>
              <a:t>The same Data set can be used to build multiple reports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70" normalizeH="0" baseline="0" noProof="0" dirty="0">
                <a:ln>
                  <a:noFill/>
                </a:ln>
                <a:gradFill>
                  <a:gsLst>
                    <a:gs pos="2917">
                      <a:srgbClr val="797A7D"/>
                    </a:gs>
                    <a:gs pos="95000">
                      <a:srgbClr val="797A7D"/>
                    </a:gs>
                  </a:gsLst>
                  <a:lin ang="5400000" scaled="0"/>
                </a:gradFill>
                <a:effectLst/>
                <a:uLnTx/>
                <a:uFillTx/>
              </a:rPr>
              <a:t>A report can only be built from 1 data set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70" normalizeH="0" baseline="0" noProof="0" dirty="0">
                <a:ln>
                  <a:noFill/>
                </a:ln>
                <a:gradFill>
                  <a:gsLst>
                    <a:gs pos="2917">
                      <a:srgbClr val="797A7D"/>
                    </a:gs>
                    <a:gs pos="95000">
                      <a:srgbClr val="797A7D"/>
                    </a:gs>
                  </a:gsLst>
                  <a:lin ang="5400000" scaled="0"/>
                </a:gradFill>
                <a:effectLst/>
                <a:uLnTx/>
                <a:uFillTx/>
              </a:rPr>
              <a:t>A Dashboard can be built from multiple reports and/or multiple dashboards </a:t>
            </a:r>
          </a:p>
        </p:txBody>
      </p:sp>
      <p:cxnSp>
        <p:nvCxnSpPr>
          <p:cNvPr id="31" name="Straight Arrow Connector 30"/>
          <p:cNvCxnSpPr/>
          <p:nvPr/>
        </p:nvCxnSpPr>
        <p:spPr>
          <a:xfrm flipV="1">
            <a:off x="7861293" y="2385627"/>
            <a:ext cx="0" cy="3533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51" idx="0"/>
            <a:endCxn id="4" idx="2"/>
          </p:cNvCxnSpPr>
          <p:nvPr/>
        </p:nvCxnSpPr>
        <p:spPr>
          <a:xfrm flipV="1">
            <a:off x="7857881" y="1354203"/>
            <a:ext cx="1464726" cy="226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0" idx="0"/>
            <a:endCxn id="87" idx="2"/>
          </p:cNvCxnSpPr>
          <p:nvPr/>
        </p:nvCxnSpPr>
        <p:spPr>
          <a:xfrm flipH="1" flipV="1">
            <a:off x="4599509" y="2385629"/>
            <a:ext cx="1732797" cy="3208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stCxn id="11" idx="1"/>
            <a:endCxn id="20" idx="2"/>
          </p:cNvCxnSpPr>
          <p:nvPr/>
        </p:nvCxnSpPr>
        <p:spPr>
          <a:xfrm flipV="1">
            <a:off x="2935691" y="3521892"/>
            <a:ext cx="1435696" cy="4413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Flowchart: Multidocument 39"/>
          <p:cNvSpPr/>
          <p:nvPr/>
        </p:nvSpPr>
        <p:spPr bwMode="auto">
          <a:xfrm>
            <a:off x="10163791" y="2712191"/>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Project Pisces</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Report</a:t>
            </a:r>
          </a:p>
        </p:txBody>
      </p:sp>
      <p:sp>
        <p:nvSpPr>
          <p:cNvPr id="42" name="Can 41"/>
          <p:cNvSpPr/>
          <p:nvPr/>
        </p:nvSpPr>
        <p:spPr bwMode="auto">
          <a:xfrm>
            <a:off x="8970743" y="3963210"/>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Draco </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Data</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a:gradFill>
                  <a:gsLst>
                    <a:gs pos="0">
                      <a:srgbClr val="FFFFFF"/>
                    </a:gs>
                    <a:gs pos="100000">
                      <a:srgbClr val="FFFFFF"/>
                    </a:gs>
                  </a:gsLst>
                  <a:lin ang="5400000" scaled="0"/>
                </a:gradFill>
                <a:ea typeface="Segoe UI" pitchFamily="34" charset="0"/>
                <a:cs typeface="Segoe UI"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Can 42"/>
          <p:cNvSpPr/>
          <p:nvPr/>
        </p:nvSpPr>
        <p:spPr bwMode="auto">
          <a:xfrm>
            <a:off x="10430362" y="3963210"/>
            <a:ext cx="739963"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Pisces </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defRPr/>
            </a:pPr>
            <a:r>
              <a:rPr kumimoji="0" lang="en-US" sz="105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Data</a:t>
            </a:r>
            <a:endParaRPr lang="en-US" sz="1050" kern="0" dirty="0">
              <a:gradFill>
                <a:gsLst>
                  <a:gs pos="0">
                    <a:srgbClr val="FFFFFF"/>
                  </a:gs>
                  <a:gs pos="100000">
                    <a:srgbClr val="FFFFFF"/>
                  </a:gs>
                </a:gsLst>
                <a:lin ang="5400000" scaled="0"/>
              </a:gradFill>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lang="en-US" sz="1050" kern="0">
                <a:gradFill>
                  <a:gsLst>
                    <a:gs pos="0">
                      <a:srgbClr val="FFFFFF"/>
                    </a:gs>
                    <a:gs pos="100000">
                      <a:srgbClr val="FFFFFF"/>
                    </a:gs>
                  </a:gsLst>
                  <a:lin ang="5400000" scaled="0"/>
                </a:gradFill>
                <a:ea typeface="Segoe UI" pitchFamily="34" charset="0"/>
                <a:cs typeface="Segoe UI" pitchFamily="34" charset="0"/>
              </a:rPr>
              <a:t>Set</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4" name="Straight Arrow Connector 43"/>
          <p:cNvCxnSpPr/>
          <p:nvPr/>
        </p:nvCxnSpPr>
        <p:spPr>
          <a:xfrm flipH="1" flipV="1">
            <a:off x="9306244" y="349649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10794179" y="3487285"/>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Flowchart: Process 50"/>
          <p:cNvSpPr/>
          <p:nvPr/>
        </p:nvSpPr>
        <p:spPr bwMode="auto">
          <a:xfrm>
            <a:off x="7221328" y="1580382"/>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Orion</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52" name="Flowchart: Process 51"/>
          <p:cNvSpPr/>
          <p:nvPr/>
        </p:nvSpPr>
        <p:spPr bwMode="auto">
          <a:xfrm>
            <a:off x="8704171" y="1593294"/>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Draco</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sp>
        <p:nvSpPr>
          <p:cNvPr id="53" name="Flowchart: Process 52"/>
          <p:cNvSpPr/>
          <p:nvPr/>
        </p:nvSpPr>
        <p:spPr bwMode="auto">
          <a:xfrm>
            <a:off x="10163790" y="1606310"/>
            <a:ext cx="1273106"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Project Pisces</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Dashboard</a:t>
            </a:r>
          </a:p>
        </p:txBody>
      </p:sp>
      <p:cxnSp>
        <p:nvCxnSpPr>
          <p:cNvPr id="57" name="Straight Arrow Connector 56"/>
          <p:cNvCxnSpPr/>
          <p:nvPr/>
        </p:nvCxnSpPr>
        <p:spPr>
          <a:xfrm flipV="1">
            <a:off x="9306244" y="2398539"/>
            <a:ext cx="0" cy="3136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10794179" y="2411555"/>
            <a:ext cx="0" cy="3006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cxnSpLocks/>
            <a:stCxn id="52" idx="0"/>
            <a:endCxn id="4" idx="2"/>
          </p:cNvCxnSpPr>
          <p:nvPr/>
        </p:nvCxnSpPr>
        <p:spPr>
          <a:xfrm flipH="1" flipV="1">
            <a:off x="9322607" y="1354203"/>
            <a:ext cx="18117" cy="2390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53" idx="0"/>
            <a:endCxn id="4" idx="2"/>
          </p:cNvCxnSpPr>
          <p:nvPr/>
        </p:nvCxnSpPr>
        <p:spPr>
          <a:xfrm flipH="1" flipV="1">
            <a:off x="9322607" y="1354203"/>
            <a:ext cx="1477736" cy="252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Can 78"/>
          <p:cNvSpPr/>
          <p:nvPr/>
        </p:nvSpPr>
        <p:spPr bwMode="auto">
          <a:xfrm>
            <a:off x="5751425" y="3944485"/>
            <a:ext cx="763675" cy="8617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Telemetry Data</a:t>
            </a:r>
          </a:p>
          <a:p>
            <a:pPr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ea typeface="Segoe UI" pitchFamily="34" charset="0"/>
                <a:cs typeface="Segoe UI" pitchFamily="34" charset="0"/>
              </a:rPr>
              <a:t>Set</a:t>
            </a:r>
          </a:p>
        </p:txBody>
      </p:sp>
      <p:sp>
        <p:nvSpPr>
          <p:cNvPr id="80" name="Flowchart: Multidocument 79"/>
          <p:cNvSpPr/>
          <p:nvPr/>
        </p:nvSpPr>
        <p:spPr bwMode="auto">
          <a:xfrm>
            <a:off x="5608169" y="2706442"/>
            <a:ext cx="1273105" cy="832002"/>
          </a:xfrm>
          <a:prstGeom prst="flowChartMultidocument">
            <a:avLst/>
          </a:prstGeom>
          <a:no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ea typeface="Segoe UI" pitchFamily="34" charset="0"/>
                <a:cs typeface="Segoe UI" pitchFamily="34" charset="0"/>
              </a:rPr>
              <a:t>Telemetry Report</a:t>
            </a:r>
          </a:p>
        </p:txBody>
      </p:sp>
      <p:cxnSp>
        <p:nvCxnSpPr>
          <p:cNvPr id="81" name="Straight Arrow Connector 80"/>
          <p:cNvCxnSpPr>
            <a:cxnSpLocks/>
            <a:stCxn id="79" idx="1"/>
          </p:cNvCxnSpPr>
          <p:nvPr/>
        </p:nvCxnSpPr>
        <p:spPr>
          <a:xfrm flipV="1">
            <a:off x="6263438" y="3487285"/>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Flowchart: Process 86"/>
          <p:cNvSpPr/>
          <p:nvPr/>
        </p:nvSpPr>
        <p:spPr bwMode="auto">
          <a:xfrm>
            <a:off x="3940247" y="1580382"/>
            <a:ext cx="1318523" cy="805247"/>
          </a:xfrm>
          <a:prstGeom prst="flowChartProcess">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Summary Dashboard</a:t>
            </a:r>
          </a:p>
        </p:txBody>
      </p:sp>
      <p:cxnSp>
        <p:nvCxnSpPr>
          <p:cNvPr id="89" name="Straight Arrow Connector 88"/>
          <p:cNvCxnSpPr>
            <a:stCxn id="19" idx="0"/>
            <a:endCxn id="87" idx="2"/>
          </p:cNvCxnSpPr>
          <p:nvPr/>
        </p:nvCxnSpPr>
        <p:spPr>
          <a:xfrm flipV="1">
            <a:off x="3093826" y="2385629"/>
            <a:ext cx="1505683" cy="335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20" idx="0"/>
            <a:endCxn id="87" idx="2"/>
          </p:cNvCxnSpPr>
          <p:nvPr/>
        </p:nvCxnSpPr>
        <p:spPr>
          <a:xfrm flipV="1">
            <a:off x="4547499" y="2385629"/>
            <a:ext cx="52010" cy="335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198460" y="5022385"/>
            <a:ext cx="429768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rPr>
              <a:t>Example </a:t>
            </a:r>
            <a:r>
              <a:rPr lang="en-US" sz="1600" kern="0">
                <a:solidFill>
                  <a:schemeClr val="bg1"/>
                </a:solidFill>
              </a:rPr>
              <a:t>3</a:t>
            </a:r>
            <a:endParaRPr kumimoji="0" lang="en-US" sz="1600" b="0" i="0" u="none" strike="noStrike" kern="0" cap="none" spc="0" normalizeH="0" baseline="0" noProof="0" dirty="0">
              <a:ln>
                <a:noFill/>
              </a:ln>
              <a:solidFill>
                <a:schemeClr val="bg1"/>
              </a:solidFill>
              <a:effectLst/>
              <a:uLnTx/>
              <a:uFillTx/>
            </a:endParaRPr>
          </a:p>
        </p:txBody>
      </p:sp>
      <p:sp>
        <p:nvSpPr>
          <p:cNvPr id="97" name="Rectangle 96"/>
          <p:cNvSpPr/>
          <p:nvPr/>
        </p:nvSpPr>
        <p:spPr bwMode="auto">
          <a:xfrm>
            <a:off x="725791" y="5003335"/>
            <a:ext cx="146304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rPr>
              <a:t>Example </a:t>
            </a:r>
            <a:r>
              <a:rPr lang="en-US" sz="1600" kern="0">
                <a:solidFill>
                  <a:schemeClr val="bg1"/>
                </a:solidFill>
              </a:rPr>
              <a:t>1</a:t>
            </a:r>
            <a:endParaRPr kumimoji="0" lang="en-US" sz="1600" b="0" i="0" u="none" strike="noStrike" kern="0" cap="none" spc="0" normalizeH="0" baseline="0" noProof="0" dirty="0">
              <a:ln>
                <a:noFill/>
              </a:ln>
              <a:solidFill>
                <a:schemeClr val="bg1"/>
              </a:solidFill>
              <a:effectLst/>
              <a:uLnTx/>
              <a:uFillTx/>
            </a:endParaRPr>
          </a:p>
        </p:txBody>
      </p:sp>
      <p:sp>
        <p:nvSpPr>
          <p:cNvPr id="98" name="Rectangle 97"/>
          <p:cNvSpPr/>
          <p:nvPr/>
        </p:nvSpPr>
        <p:spPr bwMode="auto">
          <a:xfrm>
            <a:off x="2450184" y="5022385"/>
            <a:ext cx="4480560" cy="36576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bg1"/>
                </a:solidFill>
                <a:effectLst/>
                <a:uLnTx/>
                <a:uFillTx/>
              </a:rPr>
              <a:t>Example </a:t>
            </a:r>
            <a:r>
              <a:rPr lang="en-US" sz="1600" kern="0">
                <a:solidFill>
                  <a:schemeClr val="bg1"/>
                </a:solidFill>
              </a:rPr>
              <a:t>2</a:t>
            </a:r>
            <a:endParaRPr kumimoji="0" lang="en-US" sz="1600" b="0" i="0" u="none" strike="noStrike" kern="0" cap="none" spc="0" normalizeH="0" baseline="0" noProof="0" dirty="0">
              <a:ln>
                <a:noFill/>
              </a:ln>
              <a:solidFill>
                <a:schemeClr val="bg1"/>
              </a:solidFill>
              <a:effectLst/>
              <a:uLnTx/>
              <a:uFillTx/>
            </a:endParaRPr>
          </a:p>
        </p:txBody>
      </p:sp>
      <p:sp>
        <p:nvSpPr>
          <p:cNvPr id="34" name="Rectangle: Rounded Corners 33">
            <a:extLst>
              <a:ext uri="{FF2B5EF4-FFF2-40B4-BE49-F238E27FC236}">
                <a16:creationId xmlns:a16="http://schemas.microsoft.com/office/drawing/2014/main" id="{6B23E14F-692E-4171-808B-C7DDE1F8F34A}"/>
              </a:ext>
            </a:extLst>
          </p:cNvPr>
          <p:cNvSpPr/>
          <p:nvPr/>
        </p:nvSpPr>
        <p:spPr bwMode="auto">
          <a:xfrm>
            <a:off x="1145678" y="3974987"/>
            <a:ext cx="694881" cy="838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ea typeface="Segoe UI" pitchFamily="34" charset="0"/>
                <a:cs typeface="Segoe UI" pitchFamily="34" charset="0"/>
              </a:rPr>
              <a:t>Subs.</a:t>
            </a:r>
          </a:p>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ea typeface="Segoe UI" pitchFamily="34" charset="0"/>
                <a:cs typeface="Segoe UI" pitchFamily="34" charset="0"/>
              </a:rPr>
              <a:t>Data</a:t>
            </a:r>
          </a:p>
          <a:p>
            <a:pPr lvl="0" algn="ctr" defTabSz="932472" fontAlgn="base">
              <a:lnSpc>
                <a:spcPct val="90000"/>
              </a:lnSpc>
              <a:spcBef>
                <a:spcPct val="0"/>
              </a:spcBef>
              <a:spcAft>
                <a:spcPct val="0"/>
              </a:spcAft>
              <a:defRPr/>
            </a:pPr>
            <a:r>
              <a:rPr lang="en-US" sz="1050" kern="0" dirty="0">
                <a:gradFill>
                  <a:gsLst>
                    <a:gs pos="0">
                      <a:srgbClr val="FFFFFF"/>
                    </a:gs>
                    <a:gs pos="100000">
                      <a:srgbClr val="FFFFFF"/>
                    </a:gs>
                  </a:gsLst>
                  <a:lin ang="5400000" scaled="0"/>
                </a:gradFill>
                <a:ea typeface="Segoe UI" pitchFamily="34" charset="0"/>
                <a:cs typeface="Segoe UI" pitchFamily="34" charset="0"/>
              </a:rPr>
              <a:t>Set</a:t>
            </a:r>
          </a:p>
          <a:p>
            <a:pPr algn="ctr" defTabSz="932472" fontAlgn="base">
              <a:lnSpc>
                <a:spcPct val="90000"/>
              </a:lnSpc>
              <a:spcBef>
                <a:spcPct val="0"/>
              </a:spcBef>
              <a:spcAft>
                <a:spcPct val="0"/>
              </a:spcAft>
            </a:pPr>
            <a:endParaRPr lang="en-US" sz="1050" b="1" dirty="0">
              <a:solidFill>
                <a:schemeClr val="bg1"/>
              </a:solidFill>
              <a:latin typeface="+mj-lt"/>
              <a:ea typeface="Segoe UI" pitchFamily="34" charset="0"/>
              <a:cs typeface="Segoe UI" pitchFamily="34" charset="0"/>
            </a:endParaRPr>
          </a:p>
        </p:txBody>
      </p:sp>
      <p:sp>
        <p:nvSpPr>
          <p:cNvPr id="35" name="Left Brace 34">
            <a:extLst>
              <a:ext uri="{FF2B5EF4-FFF2-40B4-BE49-F238E27FC236}">
                <a16:creationId xmlns:a16="http://schemas.microsoft.com/office/drawing/2014/main" id="{8004951E-75CE-4D71-B64B-6188763EA462}"/>
              </a:ext>
            </a:extLst>
          </p:cNvPr>
          <p:cNvSpPr/>
          <p:nvPr/>
        </p:nvSpPr>
        <p:spPr>
          <a:xfrm>
            <a:off x="546100" y="2702348"/>
            <a:ext cx="179691" cy="210389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76AC66F-12D4-4C47-A480-6E5CD74A3ED8}"/>
              </a:ext>
            </a:extLst>
          </p:cNvPr>
          <p:cNvSpPr txBox="1"/>
          <p:nvPr/>
        </p:nvSpPr>
        <p:spPr>
          <a:xfrm flipH="1">
            <a:off x="112598" y="2475034"/>
            <a:ext cx="407497" cy="2401632"/>
          </a:xfrm>
          <a:prstGeom prst="rect">
            <a:avLst/>
          </a:prstGeom>
          <a:noFill/>
        </p:spPr>
        <p:txBody>
          <a:bodyPr vert="vert270" wrap="square" lIns="182880" tIns="146304" rIns="18288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rPr>
              <a:t>Published from PBIX</a:t>
            </a:r>
          </a:p>
        </p:txBody>
      </p:sp>
      <p:sp>
        <p:nvSpPr>
          <p:cNvPr id="38" name="TextBox 37">
            <a:extLst>
              <a:ext uri="{FF2B5EF4-FFF2-40B4-BE49-F238E27FC236}">
                <a16:creationId xmlns:a16="http://schemas.microsoft.com/office/drawing/2014/main" id="{9BB07585-CE87-4987-8173-0D12D30A7C65}"/>
              </a:ext>
            </a:extLst>
          </p:cNvPr>
          <p:cNvSpPr txBox="1"/>
          <p:nvPr/>
        </p:nvSpPr>
        <p:spPr>
          <a:xfrm>
            <a:off x="2188831" y="1244600"/>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 name="Footer Placeholder 8">
            <a:extLst>
              <a:ext uri="{FF2B5EF4-FFF2-40B4-BE49-F238E27FC236}">
                <a16:creationId xmlns:a16="http://schemas.microsoft.com/office/drawing/2014/main" id="{AF6FF28B-138D-4586-AC11-206B87901909}"/>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9436800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Layouts: Dashboard vs Report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5" name="TextBox 14"/>
          <p:cNvSpPr txBox="1"/>
          <p:nvPr/>
        </p:nvSpPr>
        <p:spPr>
          <a:xfrm>
            <a:off x="6891914" y="4212122"/>
            <a:ext cx="41148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Typically answers 1 Business Question</a:t>
            </a:r>
          </a:p>
        </p:txBody>
      </p:sp>
      <p:sp>
        <p:nvSpPr>
          <p:cNvPr id="17" name="TextBox 16"/>
          <p:cNvSpPr txBox="1"/>
          <p:nvPr/>
        </p:nvSpPr>
        <p:spPr>
          <a:xfrm>
            <a:off x="1156824" y="4212122"/>
            <a:ext cx="41148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Typically provides snapshot of Business overview and may contain data from multiple reports</a:t>
            </a:r>
          </a:p>
        </p:txBody>
      </p:sp>
      <p:sp>
        <p:nvSpPr>
          <p:cNvPr id="14" name="TextBox 13"/>
          <p:cNvSpPr txBox="1"/>
          <p:nvPr/>
        </p:nvSpPr>
        <p:spPr>
          <a:xfrm>
            <a:off x="7495828" y="1579090"/>
            <a:ext cx="2906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Report Layout</a:t>
            </a:r>
          </a:p>
        </p:txBody>
      </p:sp>
      <p:sp>
        <p:nvSpPr>
          <p:cNvPr id="19" name="TextBox 18"/>
          <p:cNvSpPr txBox="1"/>
          <p:nvPr/>
        </p:nvSpPr>
        <p:spPr>
          <a:xfrm>
            <a:off x="1596576" y="1579090"/>
            <a:ext cx="323529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Dashboard Layout</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36774"/>
          <a:stretch/>
        </p:blipFill>
        <p:spPr>
          <a:xfrm>
            <a:off x="759263" y="2206954"/>
            <a:ext cx="4909923" cy="1928968"/>
          </a:xfrm>
          <a:prstGeom prst="rect">
            <a:avLst/>
          </a:prstGeom>
        </p:spPr>
      </p:pic>
      <p:pic>
        <p:nvPicPr>
          <p:cNvPr id="5" name="Picture 4"/>
          <p:cNvPicPr>
            <a:picLocks noChangeAspect="1"/>
          </p:cNvPicPr>
          <p:nvPr/>
        </p:nvPicPr>
        <p:blipFill>
          <a:blip r:embed="rId5"/>
          <a:stretch>
            <a:fillRect/>
          </a:stretch>
        </p:blipFill>
        <p:spPr>
          <a:xfrm>
            <a:off x="6088492" y="2519322"/>
            <a:ext cx="5721644" cy="1104957"/>
          </a:xfrm>
          <a:prstGeom prst="rect">
            <a:avLst/>
          </a:prstGeom>
        </p:spPr>
      </p:pic>
      <p:sp>
        <p:nvSpPr>
          <p:cNvPr id="3" name="Footer Placeholder 2">
            <a:extLst>
              <a:ext uri="{FF2B5EF4-FFF2-40B4-BE49-F238E27FC236}">
                <a16:creationId xmlns:a16="http://schemas.microsoft.com/office/drawing/2014/main" id="{12030B1E-584A-455A-BB8D-7EB1F0979C6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013231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Dashboard to Report Transitions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TextBox 1">
            <a:extLst>
              <a:ext uri="{FF2B5EF4-FFF2-40B4-BE49-F238E27FC236}">
                <a16:creationId xmlns:a16="http://schemas.microsoft.com/office/drawing/2014/main" id="{431FDF6F-75E1-425D-919F-75007B7F229C}"/>
              </a:ext>
            </a:extLst>
          </p:cNvPr>
          <p:cNvSpPr txBox="1"/>
          <p:nvPr/>
        </p:nvSpPr>
        <p:spPr>
          <a:xfrm>
            <a:off x="4731172" y="3030326"/>
            <a:ext cx="5547890" cy="646331"/>
          </a:xfrm>
          <a:prstGeom prst="rect">
            <a:avLst/>
          </a:prstGeom>
          <a:noFill/>
        </p:spPr>
        <p:txBody>
          <a:bodyPr wrap="square" rtlCol="0">
            <a:spAutoFit/>
          </a:bodyPr>
          <a:lstStyle/>
          <a:p>
            <a:r>
              <a:rPr lang="en-US" dirty="0"/>
              <a:t>Report – tell Top level story of KPI</a:t>
            </a:r>
          </a:p>
          <a:p>
            <a:r>
              <a:rPr lang="en-US" dirty="0"/>
              <a:t>* Drill to another Report (Sliced to Specific details)</a:t>
            </a:r>
          </a:p>
        </p:txBody>
      </p:sp>
      <p:pic>
        <p:nvPicPr>
          <p:cNvPr id="3" name="Picture 2">
            <a:extLst>
              <a:ext uri="{FF2B5EF4-FFF2-40B4-BE49-F238E27FC236}">
                <a16:creationId xmlns:a16="http://schemas.microsoft.com/office/drawing/2014/main" id="{BE818C12-4BDA-4C55-A7A7-842DDD2D2DC7}"/>
              </a:ext>
            </a:extLst>
          </p:cNvPr>
          <p:cNvPicPr>
            <a:picLocks noChangeAspect="1"/>
          </p:cNvPicPr>
          <p:nvPr/>
        </p:nvPicPr>
        <p:blipFill>
          <a:blip r:embed="rId4"/>
          <a:stretch>
            <a:fillRect/>
          </a:stretch>
        </p:blipFill>
        <p:spPr>
          <a:xfrm>
            <a:off x="187086" y="1051316"/>
            <a:ext cx="1981372" cy="1364098"/>
          </a:xfrm>
          <a:prstGeom prst="rect">
            <a:avLst/>
          </a:prstGeom>
          <a:ln w="25400">
            <a:solidFill>
              <a:schemeClr val="bg1">
                <a:lumMod val="75000"/>
              </a:schemeClr>
            </a:solidFill>
          </a:ln>
        </p:spPr>
      </p:pic>
      <p:pic>
        <p:nvPicPr>
          <p:cNvPr id="3074" name="Picture 2" descr="C:\Users\barbarar\AppData\Local\Temp\SNAGHTML5b9465.PNG">
            <a:extLst>
              <a:ext uri="{FF2B5EF4-FFF2-40B4-BE49-F238E27FC236}">
                <a16:creationId xmlns:a16="http://schemas.microsoft.com/office/drawing/2014/main" id="{C221075C-5F7A-4E2A-B5AD-A44EE6FF04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614" y="2228006"/>
            <a:ext cx="3625030" cy="210400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095631-C98F-4761-A387-1D245C147E1B}"/>
              </a:ext>
            </a:extLst>
          </p:cNvPr>
          <p:cNvSpPr txBox="1"/>
          <p:nvPr/>
        </p:nvSpPr>
        <p:spPr>
          <a:xfrm>
            <a:off x="2370338" y="1287262"/>
            <a:ext cx="7466120" cy="369332"/>
          </a:xfrm>
          <a:prstGeom prst="rect">
            <a:avLst/>
          </a:prstGeom>
          <a:noFill/>
        </p:spPr>
        <p:txBody>
          <a:bodyPr wrap="square" rtlCol="0">
            <a:spAutoFit/>
          </a:bodyPr>
          <a:lstStyle/>
          <a:p>
            <a:r>
              <a:rPr lang="en-US" dirty="0"/>
              <a:t>Dashboard Tile (single KPI) Action Oriented – click thru to report</a:t>
            </a:r>
          </a:p>
        </p:txBody>
      </p:sp>
      <p:sp>
        <p:nvSpPr>
          <p:cNvPr id="10" name="TextBox 9">
            <a:extLst>
              <a:ext uri="{FF2B5EF4-FFF2-40B4-BE49-F238E27FC236}">
                <a16:creationId xmlns:a16="http://schemas.microsoft.com/office/drawing/2014/main" id="{6246DD8D-2001-42DA-BEC7-628661C67A7D}"/>
              </a:ext>
            </a:extLst>
          </p:cNvPr>
          <p:cNvSpPr txBox="1"/>
          <p:nvPr/>
        </p:nvSpPr>
        <p:spPr>
          <a:xfrm>
            <a:off x="6375021" y="5050389"/>
            <a:ext cx="5547890" cy="369332"/>
          </a:xfrm>
          <a:prstGeom prst="rect">
            <a:avLst/>
          </a:prstGeom>
          <a:noFill/>
        </p:spPr>
        <p:txBody>
          <a:bodyPr wrap="square" rtlCol="0">
            <a:spAutoFit/>
          </a:bodyPr>
          <a:lstStyle/>
          <a:p>
            <a:r>
              <a:rPr lang="en-US" dirty="0"/>
              <a:t>In Report can use “Back” to navigate back up</a:t>
            </a:r>
          </a:p>
        </p:txBody>
      </p:sp>
      <p:pic>
        <p:nvPicPr>
          <p:cNvPr id="13" name="Picture 2" descr="C:\Users\barbarar\AppData\Local\Temp\SNAGHTML5b9465.PNG">
            <a:extLst>
              <a:ext uri="{FF2B5EF4-FFF2-40B4-BE49-F238E27FC236}">
                <a16:creationId xmlns:a16="http://schemas.microsoft.com/office/drawing/2014/main" id="{340E9AFD-3A96-467A-9986-EFBE9A2B60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614" y="2253085"/>
            <a:ext cx="3625030" cy="2104008"/>
          </a:xfrm>
          <a:prstGeom prst="rect">
            <a:avLst/>
          </a:prstGeom>
          <a:noFill/>
          <a:ln w="254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71EA417-6933-48BF-AAD1-EA39BDF0FB6B}"/>
              </a:ext>
            </a:extLst>
          </p:cNvPr>
          <p:cNvPicPr>
            <a:picLocks noChangeAspect="1"/>
          </p:cNvPicPr>
          <p:nvPr/>
        </p:nvPicPr>
        <p:blipFill>
          <a:blip r:embed="rId6"/>
          <a:stretch>
            <a:fillRect/>
          </a:stretch>
        </p:blipFill>
        <p:spPr>
          <a:xfrm>
            <a:off x="2111915" y="4246505"/>
            <a:ext cx="3984085" cy="2283594"/>
          </a:xfrm>
          <a:prstGeom prst="rect">
            <a:avLst/>
          </a:prstGeom>
          <a:ln w="25400">
            <a:solidFill>
              <a:schemeClr val="bg1">
                <a:lumMod val="75000"/>
              </a:schemeClr>
            </a:solidFill>
          </a:ln>
        </p:spPr>
      </p:pic>
      <p:sp>
        <p:nvSpPr>
          <p:cNvPr id="9" name="Footer Placeholder 8">
            <a:extLst>
              <a:ext uri="{FF2B5EF4-FFF2-40B4-BE49-F238E27FC236}">
                <a16:creationId xmlns:a16="http://schemas.microsoft.com/office/drawing/2014/main" id="{5B81377C-7B08-4392-8A6C-165D17836ED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8561382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Layouts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bwMode="auto">
          <a:xfrm>
            <a:off x="647700" y="1463040"/>
            <a:ext cx="10693400" cy="42037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a:stCxn id="3" idx="0"/>
            <a:endCxn id="3" idx="2"/>
          </p:cNvCxnSpPr>
          <p:nvPr/>
        </p:nvCxnSpPr>
        <p:spPr>
          <a:xfrm>
            <a:off x="5994400" y="1463040"/>
            <a:ext cx="0" cy="42037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1"/>
            <a:endCxn id="3" idx="3"/>
          </p:cNvCxnSpPr>
          <p:nvPr/>
        </p:nvCxnSpPr>
        <p:spPr>
          <a:xfrm>
            <a:off x="647700" y="3564890"/>
            <a:ext cx="10693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3543300" y="2789338"/>
            <a:ext cx="4508500" cy="15621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219200" y="1769640"/>
            <a:ext cx="30861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Most people’s attention drawn here</a:t>
            </a:r>
          </a:p>
        </p:txBody>
      </p:sp>
      <p:sp>
        <p:nvSpPr>
          <p:cNvPr id="13" name="TextBox 12"/>
          <p:cNvSpPr txBox="1"/>
          <p:nvPr/>
        </p:nvSpPr>
        <p:spPr>
          <a:xfrm>
            <a:off x="4361791" y="3142850"/>
            <a:ext cx="308610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Most people’s attention drawn here</a:t>
            </a:r>
          </a:p>
        </p:txBody>
      </p:sp>
      <p:sp>
        <p:nvSpPr>
          <p:cNvPr id="14" name="TextBox 13"/>
          <p:cNvSpPr txBox="1"/>
          <p:nvPr/>
        </p:nvSpPr>
        <p:spPr>
          <a:xfrm>
            <a:off x="1219200" y="4530613"/>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a:t>
            </a:r>
            <a:r>
              <a:rPr lang="en-US" sz="2400" baseline="30000" dirty="0">
                <a:gradFill>
                  <a:gsLst>
                    <a:gs pos="2917">
                      <a:schemeClr val="tx1"/>
                    </a:gs>
                    <a:gs pos="30000">
                      <a:schemeClr val="tx1"/>
                    </a:gs>
                  </a:gsLst>
                  <a:lin ang="5400000" scaled="0"/>
                </a:gradFill>
              </a:rPr>
              <a:t>rd</a:t>
            </a:r>
            <a:r>
              <a:rPr lang="en-US" sz="2400" dirty="0">
                <a:gradFill>
                  <a:gsLst>
                    <a:gs pos="2917">
                      <a:schemeClr val="tx1"/>
                    </a:gs>
                    <a:gs pos="30000">
                      <a:schemeClr val="tx1"/>
                    </a:gs>
                  </a:gsLst>
                  <a:lin ang="5400000" scaled="0"/>
                </a:gradFill>
              </a:rPr>
              <a:t> most important area</a:t>
            </a:r>
          </a:p>
        </p:txBody>
      </p:sp>
      <p:sp>
        <p:nvSpPr>
          <p:cNvPr id="15" name="TextBox 14"/>
          <p:cNvSpPr txBox="1"/>
          <p:nvPr/>
        </p:nvSpPr>
        <p:spPr>
          <a:xfrm>
            <a:off x="8204200" y="1769640"/>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most important area</a:t>
            </a:r>
          </a:p>
        </p:txBody>
      </p:sp>
      <p:sp>
        <p:nvSpPr>
          <p:cNvPr id="16" name="TextBox 15"/>
          <p:cNvSpPr txBox="1"/>
          <p:nvPr/>
        </p:nvSpPr>
        <p:spPr>
          <a:xfrm>
            <a:off x="8153400" y="4531477"/>
            <a:ext cx="30861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Least important area</a:t>
            </a:r>
          </a:p>
        </p:txBody>
      </p:sp>
      <p:sp>
        <p:nvSpPr>
          <p:cNvPr id="5" name="Footer Placeholder 4">
            <a:extLst>
              <a:ext uri="{FF2B5EF4-FFF2-40B4-BE49-F238E27FC236}">
                <a16:creationId xmlns:a16="http://schemas.microsoft.com/office/drawing/2014/main" id="{35D7EA3B-B923-4E15-9737-208DA9B8937D}"/>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0619912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normAutofit lnSpcReduction="10000"/>
          </a:bodyPr>
          <a:lstStyle/>
          <a:p>
            <a:r>
              <a:rPr lang="en-US" sz="6600" b="1" dirty="0">
                <a:solidFill>
                  <a:schemeClr val="tx1"/>
                </a:solidFill>
              </a:rPr>
              <a:t>Dashboards </a:t>
            </a:r>
          </a:p>
          <a:p>
            <a:r>
              <a:rPr lang="en-US" sz="6600" b="1" dirty="0">
                <a:solidFill>
                  <a:schemeClr val="tx1"/>
                </a:solidFill>
              </a:rPr>
              <a:t> - Layout &amp; Structure</a:t>
            </a:r>
          </a:p>
        </p:txBody>
      </p:sp>
    </p:spTree>
    <p:extLst>
      <p:ext uri="{BB962C8B-B14F-4D97-AF65-F5344CB8AC3E}">
        <p14:creationId xmlns:p14="http://schemas.microsoft.com/office/powerpoint/2010/main" val="48640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Dashboard Layouts – Column Layout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bwMode="auto">
          <a:xfrm>
            <a:off x="644525" y="1570892"/>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Area 1</a:t>
            </a:r>
          </a:p>
        </p:txBody>
      </p:sp>
      <p:sp>
        <p:nvSpPr>
          <p:cNvPr id="12" name="Rectangle 11"/>
          <p:cNvSpPr/>
          <p:nvPr/>
        </p:nvSpPr>
        <p:spPr bwMode="auto">
          <a:xfrm>
            <a:off x="644524" y="2781109"/>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1</a:t>
            </a:r>
            <a:r>
              <a:rPr lang="en-US" sz="2400" baseline="30000" dirty="0">
                <a:solidFill>
                  <a:schemeClr val="tx1"/>
                </a:solidFill>
                <a:ea typeface="Segoe UI" pitchFamily="34" charset="0"/>
                <a:cs typeface="Segoe UI" pitchFamily="34" charset="0"/>
              </a:rPr>
              <a:t>st</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1</a:t>
            </a:r>
          </a:p>
        </p:txBody>
      </p:sp>
      <p:sp>
        <p:nvSpPr>
          <p:cNvPr id="13" name="Rectangle 12"/>
          <p:cNvSpPr/>
          <p:nvPr/>
        </p:nvSpPr>
        <p:spPr bwMode="auto">
          <a:xfrm>
            <a:off x="644523" y="3918843"/>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2</a:t>
            </a:r>
            <a:r>
              <a:rPr lang="en-US" sz="2400" baseline="30000" dirty="0">
                <a:solidFill>
                  <a:schemeClr val="tx1"/>
                </a:solidFill>
                <a:ea typeface="Segoe UI" pitchFamily="34" charset="0"/>
                <a:cs typeface="Segoe UI" pitchFamily="34" charset="0"/>
              </a:rPr>
              <a:t>nd</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1</a:t>
            </a:r>
          </a:p>
        </p:txBody>
      </p:sp>
      <p:sp>
        <p:nvSpPr>
          <p:cNvPr id="14" name="Rectangle 13"/>
          <p:cNvSpPr/>
          <p:nvPr/>
        </p:nvSpPr>
        <p:spPr bwMode="auto">
          <a:xfrm>
            <a:off x="644523" y="505657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1</a:t>
            </a:r>
          </a:p>
        </p:txBody>
      </p:sp>
      <p:sp>
        <p:nvSpPr>
          <p:cNvPr id="19" name="Rectangle 18"/>
          <p:cNvSpPr/>
          <p:nvPr/>
        </p:nvSpPr>
        <p:spPr bwMode="auto">
          <a:xfrm>
            <a:off x="3113084" y="1570892"/>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Area 2</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3113083" y="2781109"/>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1</a:t>
            </a:r>
            <a:r>
              <a:rPr lang="en-US" sz="2400" baseline="30000" dirty="0">
                <a:solidFill>
                  <a:schemeClr val="tx1"/>
                </a:solidFill>
                <a:ea typeface="Segoe UI" pitchFamily="34" charset="0"/>
                <a:cs typeface="Segoe UI" pitchFamily="34" charset="0"/>
              </a:rPr>
              <a:t>st</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2</a:t>
            </a:r>
          </a:p>
        </p:txBody>
      </p:sp>
      <p:sp>
        <p:nvSpPr>
          <p:cNvPr id="25" name="Rectangle 24"/>
          <p:cNvSpPr/>
          <p:nvPr/>
        </p:nvSpPr>
        <p:spPr bwMode="auto">
          <a:xfrm>
            <a:off x="5581643" y="1570892"/>
            <a:ext cx="2263775" cy="9525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Title</a:t>
            </a:r>
          </a:p>
          <a:p>
            <a:pPr algn="ctr" defTabSz="932472" fontAlgn="base">
              <a:lnSpc>
                <a:spcPct val="90000"/>
              </a:lnSpc>
              <a:spcBef>
                <a:spcPct val="0"/>
              </a:spcBef>
              <a:spcAft>
                <a:spcPct val="0"/>
              </a:spcAft>
            </a:pPr>
            <a:r>
              <a:rPr lang="en-US" sz="2400" i="1" dirty="0">
                <a:gradFill>
                  <a:gsLst>
                    <a:gs pos="0">
                      <a:srgbClr val="FFFFFF"/>
                    </a:gs>
                    <a:gs pos="100000">
                      <a:srgbClr val="FFFFFF"/>
                    </a:gs>
                  </a:gsLst>
                  <a:lin ang="5400000" scaled="0"/>
                </a:gradFill>
                <a:ea typeface="Segoe UI" pitchFamily="34" charset="0"/>
                <a:cs typeface="Segoe UI" pitchFamily="34" charset="0"/>
              </a:rPr>
              <a:t>Area 3</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5581642" y="2781109"/>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1</a:t>
            </a:r>
            <a:r>
              <a:rPr lang="en-US" sz="2400" baseline="30000" dirty="0">
                <a:solidFill>
                  <a:schemeClr val="tx1"/>
                </a:solidFill>
                <a:ea typeface="Segoe UI" pitchFamily="34" charset="0"/>
                <a:cs typeface="Segoe UI" pitchFamily="34" charset="0"/>
              </a:rPr>
              <a:t>st</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3</a:t>
            </a:r>
          </a:p>
        </p:txBody>
      </p:sp>
      <p:sp>
        <p:nvSpPr>
          <p:cNvPr id="4" name="TextBox 3"/>
          <p:cNvSpPr txBox="1"/>
          <p:nvPr/>
        </p:nvSpPr>
        <p:spPr>
          <a:xfrm>
            <a:off x="8445500" y="1723292"/>
            <a:ext cx="3009141" cy="44381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This layout is most powerful for Executive Dashboard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Line up each column for 1 area that an Exec manages (in decreasing order of importance)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 Marketing, Finance, Sales</a:t>
            </a:r>
          </a:p>
        </p:txBody>
      </p:sp>
      <p:sp>
        <p:nvSpPr>
          <p:cNvPr id="29" name="Rectangle 28"/>
          <p:cNvSpPr/>
          <p:nvPr/>
        </p:nvSpPr>
        <p:spPr bwMode="auto">
          <a:xfrm>
            <a:off x="3113083" y="3918843"/>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2</a:t>
            </a:r>
            <a:r>
              <a:rPr lang="en-US" sz="2400" baseline="30000" dirty="0">
                <a:solidFill>
                  <a:schemeClr val="tx1"/>
                </a:solidFill>
                <a:ea typeface="Segoe UI" pitchFamily="34" charset="0"/>
                <a:cs typeface="Segoe UI" pitchFamily="34" charset="0"/>
              </a:rPr>
              <a:t>nd</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2</a:t>
            </a:r>
          </a:p>
        </p:txBody>
      </p:sp>
      <p:sp>
        <p:nvSpPr>
          <p:cNvPr id="30" name="Rectangle 29"/>
          <p:cNvSpPr/>
          <p:nvPr/>
        </p:nvSpPr>
        <p:spPr bwMode="auto">
          <a:xfrm>
            <a:off x="3113083" y="505657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2</a:t>
            </a:r>
          </a:p>
        </p:txBody>
      </p:sp>
      <p:sp>
        <p:nvSpPr>
          <p:cNvPr id="31" name="Rectangle 30"/>
          <p:cNvSpPr/>
          <p:nvPr/>
        </p:nvSpPr>
        <p:spPr bwMode="auto">
          <a:xfrm>
            <a:off x="5581642" y="3918843"/>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2</a:t>
            </a:r>
            <a:r>
              <a:rPr lang="en-US" sz="2400" baseline="30000" dirty="0">
                <a:solidFill>
                  <a:schemeClr val="tx1"/>
                </a:solidFill>
                <a:ea typeface="Segoe UI" pitchFamily="34" charset="0"/>
                <a:cs typeface="Segoe UI" pitchFamily="34" charset="0"/>
              </a:rPr>
              <a:t>nd</a:t>
            </a:r>
            <a:r>
              <a:rPr lang="en-US" sz="2400" dirty="0">
                <a:solidFill>
                  <a:schemeClr val="tx1"/>
                </a:solidFill>
                <a:ea typeface="Segoe UI" pitchFamily="34" charset="0"/>
                <a:cs typeface="Segoe UI" pitchFamily="34" charset="0"/>
              </a:rPr>
              <a:t> KPI</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3</a:t>
            </a:r>
          </a:p>
        </p:txBody>
      </p:sp>
      <p:sp>
        <p:nvSpPr>
          <p:cNvPr id="32" name="Rectangle 31"/>
          <p:cNvSpPr/>
          <p:nvPr/>
        </p:nvSpPr>
        <p:spPr bwMode="auto">
          <a:xfrm>
            <a:off x="5581642" y="5056577"/>
            <a:ext cx="2263775" cy="9525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Chart</a:t>
            </a:r>
          </a:p>
          <a:p>
            <a:pPr algn="ctr" defTabSz="932472" fontAlgn="base">
              <a:lnSpc>
                <a:spcPct val="90000"/>
              </a:lnSpc>
              <a:spcBef>
                <a:spcPct val="0"/>
              </a:spcBef>
              <a:spcAft>
                <a:spcPct val="0"/>
              </a:spcAft>
            </a:pPr>
            <a:r>
              <a:rPr lang="en-US" sz="2400" i="1" dirty="0">
                <a:solidFill>
                  <a:schemeClr val="tx1">
                    <a:lumMod val="50000"/>
                    <a:lumOff val="50000"/>
                  </a:schemeClr>
                </a:solidFill>
                <a:ea typeface="Segoe UI" pitchFamily="34" charset="0"/>
                <a:cs typeface="Segoe UI" pitchFamily="34" charset="0"/>
              </a:rPr>
              <a:t>Area 3</a:t>
            </a:r>
          </a:p>
        </p:txBody>
      </p:sp>
      <p:sp>
        <p:nvSpPr>
          <p:cNvPr id="2" name="Footer Placeholder 1">
            <a:extLst>
              <a:ext uri="{FF2B5EF4-FFF2-40B4-BE49-F238E27FC236}">
                <a16:creationId xmlns:a16="http://schemas.microsoft.com/office/drawing/2014/main" id="{46BB92CF-EC3E-4E2B-880E-812E28BA3B53}"/>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6163376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a:t>
            </a:r>
            <a:r>
              <a:rPr lang="en-US" sz="2400" kern="0" noProof="0" dirty="0">
                <a:solidFill>
                  <a:schemeClr val="tx1">
                    <a:lumMod val="50000"/>
                  </a:schemeClr>
                </a:solidFill>
              </a:rPr>
              <a:t>gain a better understanding of Storytelling with Data</a:t>
            </a:r>
            <a:r>
              <a:rPr lang="en-US" sz="2400" dirty="0">
                <a:solidFill>
                  <a:schemeClr val="tx1">
                    <a:lumMod val="50000"/>
                  </a:schemeClr>
                </a:solidFill>
              </a:rPr>
              <a:t>.</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the need for storytelling with</a:t>
            </a:r>
            <a:r>
              <a:rPr kumimoji="0" lang="en-US" sz="2400" b="0" i="0" u="none" strike="noStrike" kern="0" cap="none" spc="0" normalizeH="0" noProof="0" dirty="0">
                <a:ln>
                  <a:noFill/>
                </a:ln>
                <a:solidFill>
                  <a:schemeClr val="tx1">
                    <a:lumMod val="50000"/>
                  </a:schemeClr>
                </a:solidFill>
                <a:effectLst/>
                <a:uLnTx/>
                <a:uFillTx/>
              </a:rPr>
              <a:t> data</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agile process to creating Power BI data visualizations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art behind visualizations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Power BI report layouts and structure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implications behind choosing the right charts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over the use of Power BI custom visuals</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3" name="Footer Placeholder 2">
            <a:extLst>
              <a:ext uri="{FF2B5EF4-FFF2-40B4-BE49-F238E27FC236}">
                <a16:creationId xmlns:a16="http://schemas.microsoft.com/office/drawing/2014/main" id="{E3435EB2-C84A-4D64-97BD-1636C7910B4E}"/>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4539118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Dashboard Layouts – Vertical Matrix Layout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2" name="TextBox 31"/>
          <p:cNvSpPr txBox="1"/>
          <p:nvPr/>
        </p:nvSpPr>
        <p:spPr>
          <a:xfrm>
            <a:off x="499973" y="4525369"/>
            <a:ext cx="11281719"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Layout is useful when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Each row has a story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Each column has similar KPIs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Usually helpful in Marketing, Supply Chain (think conversion funnels etc.)</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788" y="1148474"/>
            <a:ext cx="6304090" cy="3185545"/>
          </a:xfrm>
          <a:prstGeom prst="rect">
            <a:avLst/>
          </a:prstGeom>
        </p:spPr>
      </p:pic>
      <p:sp>
        <p:nvSpPr>
          <p:cNvPr id="2" name="Footer Placeholder 1">
            <a:extLst>
              <a:ext uri="{FF2B5EF4-FFF2-40B4-BE49-F238E27FC236}">
                <a16:creationId xmlns:a16="http://schemas.microsoft.com/office/drawing/2014/main" id="{6C4D278A-6FB8-4FD3-A2F2-44C52DAE5D44}"/>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4045553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Dashboard Layouts – Horizontal Matrix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0" name="Picture 9">
            <a:extLst>
              <a:ext uri="{FF2B5EF4-FFF2-40B4-BE49-F238E27FC236}">
                <a16:creationId xmlns:a16="http://schemas.microsoft.com/office/drawing/2014/main" id="{99D5FD0F-83C4-4174-B00D-5ACF887F21C9}"/>
              </a:ext>
            </a:extLst>
          </p:cNvPr>
          <p:cNvPicPr>
            <a:picLocks noChangeAspect="1"/>
          </p:cNvPicPr>
          <p:nvPr/>
        </p:nvPicPr>
        <p:blipFill>
          <a:blip r:embed="rId4"/>
          <a:stretch>
            <a:fillRect/>
          </a:stretch>
        </p:blipFill>
        <p:spPr>
          <a:xfrm>
            <a:off x="1387753" y="779152"/>
            <a:ext cx="7699134" cy="5532271"/>
          </a:xfrm>
          <a:prstGeom prst="rect">
            <a:avLst/>
          </a:prstGeom>
        </p:spPr>
      </p:pic>
      <p:sp>
        <p:nvSpPr>
          <p:cNvPr id="11" name="TextBox 10">
            <a:extLst>
              <a:ext uri="{FF2B5EF4-FFF2-40B4-BE49-F238E27FC236}">
                <a16:creationId xmlns:a16="http://schemas.microsoft.com/office/drawing/2014/main" id="{C5838557-4206-4700-AC9A-DE8E6C6ADB08}"/>
              </a:ext>
            </a:extLst>
          </p:cNvPr>
          <p:cNvSpPr txBox="1"/>
          <p:nvPr/>
        </p:nvSpPr>
        <p:spPr>
          <a:xfrm>
            <a:off x="268080" y="6184744"/>
            <a:ext cx="11827948" cy="544765"/>
          </a:xfrm>
          <a:prstGeom prst="rect">
            <a:avLst/>
          </a:prstGeom>
          <a:noFill/>
        </p:spPr>
        <p:txBody>
          <a:bodyPr wrap="square" lIns="182880" tIns="146304" rIns="182880" bIns="146304" rtlCol="0">
            <a:spAutoFit/>
          </a:bodyPr>
          <a:lstStyle/>
          <a:p>
            <a:pPr>
              <a:lnSpc>
                <a:spcPct val="90000"/>
              </a:lnSpc>
              <a:spcAft>
                <a:spcPts val="600"/>
              </a:spcAft>
            </a:pPr>
            <a:r>
              <a:rPr lang="en-US" u="sng" dirty="0">
                <a:hlinkClick r:id="rId5"/>
              </a:rPr>
              <a:t>https://powerbi.microsoft.com/en-us/blog/how-microsoft-uses-power-bi-to-run-its-growing-cloud-business/</a:t>
            </a:r>
            <a:endParaRPr lang="en-US" dirty="0"/>
          </a:p>
        </p:txBody>
      </p:sp>
      <p:sp>
        <p:nvSpPr>
          <p:cNvPr id="12" name="TextBox 11">
            <a:extLst>
              <a:ext uri="{FF2B5EF4-FFF2-40B4-BE49-F238E27FC236}">
                <a16:creationId xmlns:a16="http://schemas.microsoft.com/office/drawing/2014/main" id="{BAE50015-EE3E-41C9-81CB-EFB31D511803}"/>
              </a:ext>
            </a:extLst>
          </p:cNvPr>
          <p:cNvSpPr txBox="1"/>
          <p:nvPr/>
        </p:nvSpPr>
        <p:spPr>
          <a:xfrm>
            <a:off x="9086887" y="1107698"/>
            <a:ext cx="3009141"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This Dashboard is currently in use by Microsoft to manage their cloud business.</a:t>
            </a:r>
          </a:p>
        </p:txBody>
      </p:sp>
      <p:sp>
        <p:nvSpPr>
          <p:cNvPr id="2" name="Footer Placeholder 1">
            <a:extLst>
              <a:ext uri="{FF2B5EF4-FFF2-40B4-BE49-F238E27FC236}">
                <a16:creationId xmlns:a16="http://schemas.microsoft.com/office/drawing/2014/main" id="{04176F5D-574D-4939-8F02-33055FE82FD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8666366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lstStyle/>
          <a:p>
            <a:r>
              <a:rPr lang="en-US" sz="6600" b="1" dirty="0">
                <a:solidFill>
                  <a:schemeClr val="tx1"/>
                </a:solidFill>
              </a:rPr>
              <a:t>Chart Selection</a:t>
            </a:r>
          </a:p>
        </p:txBody>
      </p:sp>
    </p:spTree>
    <p:extLst>
      <p:ext uri="{BB962C8B-B14F-4D97-AF65-F5344CB8AC3E}">
        <p14:creationId xmlns:p14="http://schemas.microsoft.com/office/powerpoint/2010/main" val="353539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24075"/>
            <a:ext cx="12190271" cy="671445"/>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solidFill>
            <a:srgbClr val="F2C812"/>
          </a:solid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Choosing the Right Charts for the Right</a:t>
            </a:r>
            <a:r>
              <a:rPr kumimoji="0" lang="en-US" sz="3600" b="0" i="0" u="none" strike="noStrike" kern="0" cap="none" spc="0" normalizeH="0" noProof="0" dirty="0">
                <a:ln>
                  <a:noFill/>
                </a:ln>
                <a:solidFill>
                  <a:prstClr val="black"/>
                </a:solidFill>
                <a:effectLst/>
                <a:uLnTx/>
                <a:uFillTx/>
                <a:latin typeface="Segoe UI" panose="020B0502040204020203" pitchFamily="34" charset="0"/>
                <a:cs typeface="Segoe UI" panose="020B0502040204020203" pitchFamily="34" charset="0"/>
              </a:rPr>
              <a:t> Purpose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251952"/>
            <a:ext cx="1310624" cy="298249"/>
          </a:xfrm>
          <a:prstGeom prst="rect">
            <a:avLst/>
          </a:prstGeom>
        </p:spPr>
      </p:pic>
      <p:sp>
        <p:nvSpPr>
          <p:cNvPr id="5" name="TextBox 4"/>
          <p:cNvSpPr txBox="1"/>
          <p:nvPr/>
        </p:nvSpPr>
        <p:spPr>
          <a:xfrm>
            <a:off x="327007"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Comparison</a:t>
            </a:r>
          </a:p>
        </p:txBody>
      </p:sp>
      <p:sp>
        <p:nvSpPr>
          <p:cNvPr id="136" name="TextBox 135"/>
          <p:cNvSpPr txBox="1"/>
          <p:nvPr/>
        </p:nvSpPr>
        <p:spPr>
          <a:xfrm>
            <a:off x="1904618"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Composition</a:t>
            </a:r>
          </a:p>
        </p:txBody>
      </p:sp>
      <p:sp>
        <p:nvSpPr>
          <p:cNvPr id="137" name="TextBox 136"/>
          <p:cNvSpPr txBox="1"/>
          <p:nvPr/>
        </p:nvSpPr>
        <p:spPr>
          <a:xfrm>
            <a:off x="9524765"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Relationships</a:t>
            </a:r>
          </a:p>
        </p:txBody>
      </p:sp>
      <p:sp>
        <p:nvSpPr>
          <p:cNvPr id="138" name="TextBox 137"/>
          <p:cNvSpPr txBox="1"/>
          <p:nvPr/>
        </p:nvSpPr>
        <p:spPr>
          <a:xfrm>
            <a:off x="4964787" y="848369"/>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Distribution</a:t>
            </a:r>
          </a:p>
        </p:txBody>
      </p:sp>
      <p:pic>
        <p:nvPicPr>
          <p:cNvPr id="160" name="Picture 159"/>
          <p:cNvPicPr>
            <a:picLocks/>
          </p:cNvPicPr>
          <p:nvPr/>
        </p:nvPicPr>
        <p:blipFill rotWithShape="1">
          <a:blip r:embed="rId4"/>
          <a:srcRect b="12082"/>
          <a:stretch/>
        </p:blipFill>
        <p:spPr>
          <a:xfrm>
            <a:off x="1701886" y="5779997"/>
            <a:ext cx="1371600" cy="671445"/>
          </a:xfrm>
          <a:prstGeom prst="rect">
            <a:avLst/>
          </a:prstGeom>
          <a:ln w="3175">
            <a:solidFill>
              <a:schemeClr val="tx2">
                <a:lumMod val="60000"/>
                <a:lumOff val="40000"/>
              </a:schemeClr>
            </a:solidFill>
          </a:ln>
        </p:spPr>
      </p:pic>
      <p:sp>
        <p:nvSpPr>
          <p:cNvPr id="161" name="TextBox 160"/>
          <p:cNvSpPr txBox="1"/>
          <p:nvPr/>
        </p:nvSpPr>
        <p:spPr>
          <a:xfrm>
            <a:off x="1682400" y="6481560"/>
            <a:ext cx="1371600" cy="123866"/>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Water Fall</a:t>
            </a:r>
          </a:p>
        </p:txBody>
      </p:sp>
      <p:pic>
        <p:nvPicPr>
          <p:cNvPr id="169" name="Picture 168"/>
          <p:cNvPicPr>
            <a:picLocks/>
          </p:cNvPicPr>
          <p:nvPr/>
        </p:nvPicPr>
        <p:blipFill rotWithShape="1">
          <a:blip r:embed="rId5"/>
          <a:srcRect b="10145"/>
          <a:stretch/>
        </p:blipFill>
        <p:spPr>
          <a:xfrm>
            <a:off x="1701886" y="4634792"/>
            <a:ext cx="1371600" cy="671445"/>
          </a:xfrm>
          <a:prstGeom prst="rect">
            <a:avLst/>
          </a:prstGeom>
          <a:ln w="3175">
            <a:solidFill>
              <a:schemeClr val="tx2">
                <a:lumMod val="60000"/>
                <a:lumOff val="40000"/>
              </a:schemeClr>
            </a:solidFill>
          </a:ln>
        </p:spPr>
      </p:pic>
      <p:sp>
        <p:nvSpPr>
          <p:cNvPr id="170" name="TextBox 169"/>
          <p:cNvSpPr txBox="1"/>
          <p:nvPr/>
        </p:nvSpPr>
        <p:spPr>
          <a:xfrm>
            <a:off x="1682400" y="5368424"/>
            <a:ext cx="1371600" cy="134188"/>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100% Stacked Column</a:t>
            </a:r>
          </a:p>
        </p:txBody>
      </p:sp>
      <p:pic>
        <p:nvPicPr>
          <p:cNvPr id="181" name="Picture 180"/>
          <p:cNvPicPr>
            <a:picLocks/>
          </p:cNvPicPr>
          <p:nvPr/>
        </p:nvPicPr>
        <p:blipFill rotWithShape="1">
          <a:blip r:embed="rId6"/>
          <a:srcRect b="14985"/>
          <a:stretch/>
        </p:blipFill>
        <p:spPr>
          <a:xfrm>
            <a:off x="1701886" y="1294162"/>
            <a:ext cx="1371600" cy="671445"/>
          </a:xfrm>
          <a:prstGeom prst="rect">
            <a:avLst/>
          </a:prstGeom>
          <a:ln w="3175">
            <a:solidFill>
              <a:schemeClr val="tx2">
                <a:lumMod val="60000"/>
                <a:lumOff val="40000"/>
              </a:schemeClr>
            </a:solidFill>
          </a:ln>
        </p:spPr>
      </p:pic>
      <p:sp>
        <p:nvSpPr>
          <p:cNvPr id="182" name="TextBox 181"/>
          <p:cNvSpPr txBox="1"/>
          <p:nvPr/>
        </p:nvSpPr>
        <p:spPr>
          <a:xfrm>
            <a:off x="1682400" y="2009645"/>
            <a:ext cx="1371600" cy="138499"/>
          </a:xfrm>
          <a:prstGeom prst="rect">
            <a:avLst/>
          </a:prstGeom>
          <a:noFill/>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Tree</a:t>
            </a:r>
          </a:p>
        </p:txBody>
      </p:sp>
      <p:pic>
        <p:nvPicPr>
          <p:cNvPr id="187" name="Picture 186"/>
          <p:cNvPicPr>
            <a:picLocks/>
          </p:cNvPicPr>
          <p:nvPr/>
        </p:nvPicPr>
        <p:blipFill rotWithShape="1">
          <a:blip r:embed="rId7"/>
          <a:srcRect b="9408"/>
          <a:stretch/>
        </p:blipFill>
        <p:spPr>
          <a:xfrm>
            <a:off x="4742569" y="2411537"/>
            <a:ext cx="1371600" cy="671445"/>
          </a:xfrm>
          <a:prstGeom prst="rect">
            <a:avLst/>
          </a:prstGeom>
          <a:ln w="3175">
            <a:solidFill>
              <a:schemeClr val="tx2">
                <a:lumMod val="60000"/>
                <a:lumOff val="40000"/>
              </a:schemeClr>
            </a:solidFill>
          </a:ln>
        </p:spPr>
      </p:pic>
      <p:sp>
        <p:nvSpPr>
          <p:cNvPr id="188" name="TextBox 187"/>
          <p:cNvSpPr txBox="1"/>
          <p:nvPr/>
        </p:nvSpPr>
        <p:spPr>
          <a:xfrm>
            <a:off x="4742569" y="3103422"/>
            <a:ext cx="1371600"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Bubble</a:t>
            </a:r>
          </a:p>
        </p:txBody>
      </p:sp>
      <p:pic>
        <p:nvPicPr>
          <p:cNvPr id="191" name="Picture 190"/>
          <p:cNvPicPr>
            <a:picLocks/>
          </p:cNvPicPr>
          <p:nvPr/>
        </p:nvPicPr>
        <p:blipFill rotWithShape="1">
          <a:blip r:embed="rId8"/>
          <a:srcRect b="8932"/>
          <a:stretch/>
        </p:blipFill>
        <p:spPr>
          <a:xfrm>
            <a:off x="4742569" y="1294162"/>
            <a:ext cx="1371600" cy="671445"/>
          </a:xfrm>
          <a:prstGeom prst="rect">
            <a:avLst/>
          </a:prstGeom>
          <a:ln w="3175">
            <a:solidFill>
              <a:schemeClr val="tx2">
                <a:lumMod val="60000"/>
                <a:lumOff val="40000"/>
              </a:schemeClr>
            </a:solidFill>
          </a:ln>
        </p:spPr>
      </p:pic>
      <p:sp>
        <p:nvSpPr>
          <p:cNvPr id="192" name="TextBox 191"/>
          <p:cNvSpPr txBox="1"/>
          <p:nvPr/>
        </p:nvSpPr>
        <p:spPr>
          <a:xfrm>
            <a:off x="4742569" y="2009645"/>
            <a:ext cx="1371600" cy="134188"/>
          </a:xfrm>
          <a:prstGeom prst="rect">
            <a:avLst/>
          </a:prstGeom>
          <a:noFill/>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Scatter Plot</a:t>
            </a:r>
          </a:p>
        </p:txBody>
      </p:sp>
      <p:pic>
        <p:nvPicPr>
          <p:cNvPr id="22" name="Picture 21"/>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89276" y="1294162"/>
            <a:ext cx="1371600" cy="671445"/>
          </a:xfrm>
          <a:prstGeom prst="rect">
            <a:avLst/>
          </a:prstGeom>
          <a:ln w="3175">
            <a:solidFill>
              <a:schemeClr val="tx2">
                <a:lumMod val="60000"/>
                <a:lumOff val="40000"/>
              </a:schemeClr>
            </a:solidFill>
          </a:ln>
        </p:spPr>
      </p:pic>
      <p:sp>
        <p:nvSpPr>
          <p:cNvPr id="193" name="TextBox 192"/>
          <p:cNvSpPr txBox="1"/>
          <p:nvPr/>
        </p:nvSpPr>
        <p:spPr>
          <a:xfrm>
            <a:off x="86845" y="2009645"/>
            <a:ext cx="1371599"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Stacked Bar</a:t>
            </a:r>
          </a:p>
        </p:txBody>
      </p:sp>
      <p:pic>
        <p:nvPicPr>
          <p:cNvPr id="36" name="Picture 35"/>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89276" y="2411536"/>
            <a:ext cx="1371600" cy="671445"/>
          </a:xfrm>
          <a:prstGeom prst="rect">
            <a:avLst/>
          </a:prstGeom>
          <a:ln w="3175">
            <a:solidFill>
              <a:schemeClr val="tx2">
                <a:lumMod val="60000"/>
                <a:lumOff val="40000"/>
              </a:schemeClr>
            </a:solidFill>
          </a:ln>
        </p:spPr>
      </p:pic>
      <p:sp>
        <p:nvSpPr>
          <p:cNvPr id="200" name="TextBox 199"/>
          <p:cNvSpPr txBox="1"/>
          <p:nvPr/>
        </p:nvSpPr>
        <p:spPr>
          <a:xfrm>
            <a:off x="86845" y="3103422"/>
            <a:ext cx="1371599"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Clustered Bar</a:t>
            </a:r>
          </a:p>
        </p:txBody>
      </p:sp>
      <p:pic>
        <p:nvPicPr>
          <p:cNvPr id="210" name="Picture 209"/>
          <p:cNvPicPr>
            <a:picLocks/>
          </p:cNvPicPr>
          <p:nvPr/>
        </p:nvPicPr>
        <p:blipFill>
          <a:blip r:embed="rId11">
            <a:extLst>
              <a:ext uri="{28A0092B-C50C-407E-A947-70E740481C1C}">
                <a14:useLocalDpi xmlns:a14="http://schemas.microsoft.com/office/drawing/2010/main" val="0"/>
              </a:ext>
            </a:extLst>
          </a:blip>
          <a:stretch>
            <a:fillRect/>
          </a:stretch>
        </p:blipFill>
        <p:spPr>
          <a:xfrm>
            <a:off x="89276" y="3527658"/>
            <a:ext cx="1371600" cy="671445"/>
          </a:xfrm>
          <a:prstGeom prst="rect">
            <a:avLst/>
          </a:prstGeom>
          <a:ln w="3175">
            <a:solidFill>
              <a:schemeClr val="tx2">
                <a:lumMod val="60000"/>
                <a:lumOff val="40000"/>
              </a:schemeClr>
            </a:solidFill>
          </a:ln>
        </p:spPr>
      </p:pic>
      <p:sp>
        <p:nvSpPr>
          <p:cNvPr id="213" name="TextBox 212"/>
          <p:cNvSpPr txBox="1"/>
          <p:nvPr/>
        </p:nvSpPr>
        <p:spPr>
          <a:xfrm>
            <a:off x="86844" y="4223513"/>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Clustered Column</a:t>
            </a:r>
          </a:p>
        </p:txBody>
      </p:sp>
      <p:pic>
        <p:nvPicPr>
          <p:cNvPr id="44" name="Picture 43"/>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7776184" y="1294162"/>
            <a:ext cx="1371600" cy="671445"/>
          </a:xfrm>
          <a:prstGeom prst="rect">
            <a:avLst/>
          </a:prstGeom>
          <a:ln w="3175">
            <a:solidFill>
              <a:schemeClr val="tx2">
                <a:lumMod val="60000"/>
                <a:lumOff val="40000"/>
              </a:schemeClr>
            </a:solidFill>
          </a:ln>
        </p:spPr>
      </p:pic>
      <p:sp>
        <p:nvSpPr>
          <p:cNvPr id="214" name="TextBox 213"/>
          <p:cNvSpPr txBox="1"/>
          <p:nvPr/>
        </p:nvSpPr>
        <p:spPr>
          <a:xfrm>
            <a:off x="7772293" y="2009645"/>
            <a:ext cx="1379382"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Map</a:t>
            </a:r>
          </a:p>
        </p:txBody>
      </p:sp>
      <p:pic>
        <p:nvPicPr>
          <p:cNvPr id="217" name="Picture 216"/>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4742569" y="3527658"/>
            <a:ext cx="1371600" cy="671445"/>
          </a:xfrm>
          <a:prstGeom prst="rect">
            <a:avLst/>
          </a:prstGeom>
          <a:ln w="3175">
            <a:solidFill>
              <a:schemeClr val="tx2">
                <a:lumMod val="60000"/>
                <a:lumOff val="40000"/>
              </a:schemeClr>
            </a:solidFill>
          </a:ln>
        </p:spPr>
      </p:pic>
      <p:sp>
        <p:nvSpPr>
          <p:cNvPr id="218" name="TextBox 217"/>
          <p:cNvSpPr txBox="1"/>
          <p:nvPr/>
        </p:nvSpPr>
        <p:spPr>
          <a:xfrm>
            <a:off x="4738678" y="4223513"/>
            <a:ext cx="1379382"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Map</a:t>
            </a:r>
          </a:p>
        </p:txBody>
      </p:sp>
      <p:pic>
        <p:nvPicPr>
          <p:cNvPr id="221" name="Picture 220"/>
          <p:cNvPicPr>
            <a:picLocks/>
          </p:cNvPicPr>
          <p:nvPr/>
        </p:nvPicPr>
        <p:blipFill rotWithShape="1">
          <a:blip r:embed="rId13"/>
          <a:srcRect b="14144"/>
          <a:stretch/>
        </p:blipFill>
        <p:spPr>
          <a:xfrm>
            <a:off x="3187502" y="4634792"/>
            <a:ext cx="1371600" cy="67144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a:solidFill>
              <a:schemeClr val="tx2">
                <a:lumMod val="60000"/>
                <a:lumOff val="40000"/>
              </a:schemeClr>
            </a:solidFill>
          </a:ln>
        </p:spPr>
      </p:pic>
      <p:sp>
        <p:nvSpPr>
          <p:cNvPr id="223" name="TextBox 222"/>
          <p:cNvSpPr txBox="1"/>
          <p:nvPr/>
        </p:nvSpPr>
        <p:spPr>
          <a:xfrm>
            <a:off x="3197106" y="5368424"/>
            <a:ext cx="1371599" cy="156484"/>
          </a:xfrm>
          <a:prstGeom prst="rect">
            <a:avLst/>
          </a:prstGeom>
          <a:noFill/>
          <a:ln>
            <a:noFill/>
          </a:ln>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Stacked Column</a:t>
            </a:r>
          </a:p>
        </p:txBody>
      </p:sp>
      <p:pic>
        <p:nvPicPr>
          <p:cNvPr id="46" name="Picture 45"/>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89276" y="4634792"/>
            <a:ext cx="1371600" cy="671445"/>
          </a:xfrm>
          <a:prstGeom prst="rect">
            <a:avLst/>
          </a:prstGeom>
          <a:ln w="3175">
            <a:solidFill>
              <a:schemeClr val="tx2">
                <a:lumMod val="60000"/>
                <a:lumOff val="40000"/>
              </a:schemeClr>
            </a:solidFill>
          </a:ln>
        </p:spPr>
      </p:pic>
      <p:sp>
        <p:nvSpPr>
          <p:cNvPr id="224" name="TextBox 223"/>
          <p:cNvSpPr txBox="1"/>
          <p:nvPr/>
        </p:nvSpPr>
        <p:spPr>
          <a:xfrm>
            <a:off x="86792" y="5368424"/>
            <a:ext cx="1371704"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Table</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48" name="Picture 47"/>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89276" y="5779997"/>
            <a:ext cx="1371600" cy="671445"/>
          </a:xfrm>
          <a:prstGeom prst="rect">
            <a:avLst/>
          </a:prstGeom>
          <a:ln w="3175">
            <a:solidFill>
              <a:schemeClr val="tx2">
                <a:lumMod val="60000"/>
                <a:lumOff val="40000"/>
              </a:schemeClr>
            </a:solidFill>
          </a:ln>
        </p:spPr>
      </p:pic>
      <p:sp>
        <p:nvSpPr>
          <p:cNvPr id="225" name="TextBox 224"/>
          <p:cNvSpPr txBox="1"/>
          <p:nvPr/>
        </p:nvSpPr>
        <p:spPr>
          <a:xfrm>
            <a:off x="92134" y="6481560"/>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Matrix</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13" name="Picture 12"/>
          <p:cNvPicPr>
            <a:picLocks/>
          </p:cNvPicPr>
          <p:nvPr/>
        </p:nvPicPr>
        <p:blipFill rotWithShape="1">
          <a:blip r:embed="rId16" cstate="print">
            <a:extLst>
              <a:ext uri="{28A0092B-C50C-407E-A947-70E740481C1C}">
                <a14:useLocalDpi xmlns:a14="http://schemas.microsoft.com/office/drawing/2010/main" val="0"/>
              </a:ext>
            </a:extLst>
          </a:blip>
          <a:srcRect t="9581"/>
          <a:stretch/>
        </p:blipFill>
        <p:spPr>
          <a:xfrm>
            <a:off x="3187502" y="1294162"/>
            <a:ext cx="1371600" cy="671445"/>
          </a:xfrm>
          <a:prstGeom prst="rect">
            <a:avLst/>
          </a:prstGeom>
          <a:ln w="3175">
            <a:solidFill>
              <a:schemeClr val="tx2">
                <a:lumMod val="60000"/>
                <a:lumOff val="40000"/>
              </a:schemeClr>
            </a:solidFill>
          </a:ln>
        </p:spPr>
      </p:pic>
      <p:sp>
        <p:nvSpPr>
          <p:cNvPr id="226" name="TextBox 225"/>
          <p:cNvSpPr txBox="1"/>
          <p:nvPr/>
        </p:nvSpPr>
        <p:spPr>
          <a:xfrm>
            <a:off x="3202395" y="2009645"/>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Line</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228" name="Picture 227"/>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3187502" y="2411537"/>
            <a:ext cx="1371600" cy="671445"/>
          </a:xfrm>
          <a:prstGeom prst="rect">
            <a:avLst/>
          </a:prstGeom>
          <a:ln w="3175">
            <a:solidFill>
              <a:schemeClr val="tx2">
                <a:lumMod val="60000"/>
                <a:lumOff val="40000"/>
              </a:schemeClr>
            </a:solidFill>
          </a:ln>
        </p:spPr>
      </p:pic>
      <p:sp>
        <p:nvSpPr>
          <p:cNvPr id="229" name="TextBox 228"/>
          <p:cNvSpPr txBox="1"/>
          <p:nvPr/>
        </p:nvSpPr>
        <p:spPr>
          <a:xfrm>
            <a:off x="3202395" y="3103422"/>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Funnel</a:t>
            </a:r>
          </a:p>
        </p:txBody>
      </p:sp>
      <p:pic>
        <p:nvPicPr>
          <p:cNvPr id="51" name="Picture 50"/>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3187502" y="3527658"/>
            <a:ext cx="1371600" cy="671445"/>
          </a:xfrm>
          <a:prstGeom prst="rect">
            <a:avLst/>
          </a:prstGeom>
          <a:ln w="3175">
            <a:solidFill>
              <a:schemeClr val="tx2">
                <a:lumMod val="60000"/>
                <a:lumOff val="40000"/>
              </a:schemeClr>
            </a:solidFill>
          </a:ln>
        </p:spPr>
      </p:pic>
      <p:sp>
        <p:nvSpPr>
          <p:cNvPr id="230" name="TextBox 229"/>
          <p:cNvSpPr txBox="1"/>
          <p:nvPr/>
        </p:nvSpPr>
        <p:spPr>
          <a:xfrm>
            <a:off x="3202395" y="4223513"/>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Line and Stacked Column</a:t>
            </a:r>
            <a:endPar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232" name="Picture 231"/>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9302547" y="1294162"/>
            <a:ext cx="1371600" cy="671445"/>
          </a:xfrm>
          <a:prstGeom prst="rect">
            <a:avLst/>
          </a:prstGeom>
          <a:ln w="3175">
            <a:solidFill>
              <a:schemeClr val="tx2">
                <a:lumMod val="60000"/>
                <a:lumOff val="40000"/>
              </a:schemeClr>
            </a:solidFill>
          </a:ln>
        </p:spPr>
      </p:pic>
      <p:sp>
        <p:nvSpPr>
          <p:cNvPr id="258" name="TextBox 257"/>
          <p:cNvSpPr txBox="1"/>
          <p:nvPr/>
        </p:nvSpPr>
        <p:spPr>
          <a:xfrm>
            <a:off x="9307837" y="2009645"/>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Area</a:t>
            </a:r>
          </a:p>
        </p:txBody>
      </p:sp>
      <p:pic>
        <p:nvPicPr>
          <p:cNvPr id="260" name="Picture 259"/>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1701886" y="3527658"/>
            <a:ext cx="1371600" cy="671445"/>
          </a:xfrm>
          <a:prstGeom prst="rect">
            <a:avLst/>
          </a:prstGeom>
          <a:ln w="3175">
            <a:solidFill>
              <a:schemeClr val="tx2">
                <a:lumMod val="60000"/>
                <a:lumOff val="40000"/>
              </a:schemeClr>
            </a:solidFill>
          </a:ln>
        </p:spPr>
      </p:pic>
      <p:sp>
        <p:nvSpPr>
          <p:cNvPr id="261" name="TextBox 260"/>
          <p:cNvSpPr txBox="1"/>
          <p:nvPr/>
        </p:nvSpPr>
        <p:spPr>
          <a:xfrm>
            <a:off x="1682400" y="4223513"/>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Stacked Area</a:t>
            </a:r>
          </a:p>
        </p:txBody>
      </p:sp>
      <p:pic>
        <p:nvPicPr>
          <p:cNvPr id="263" name="Picture 262"/>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7776184" y="2411537"/>
            <a:ext cx="1371600" cy="671445"/>
          </a:xfrm>
          <a:prstGeom prst="rect">
            <a:avLst/>
          </a:prstGeom>
          <a:ln w="3175">
            <a:solidFill>
              <a:schemeClr val="tx2">
                <a:lumMod val="60000"/>
                <a:lumOff val="40000"/>
              </a:schemeClr>
            </a:solidFill>
          </a:ln>
        </p:spPr>
      </p:pic>
      <p:sp>
        <p:nvSpPr>
          <p:cNvPr id="264" name="TextBox 263"/>
          <p:cNvSpPr txBox="1"/>
          <p:nvPr/>
        </p:nvSpPr>
        <p:spPr>
          <a:xfrm>
            <a:off x="7781474" y="3103422"/>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Filled Map</a:t>
            </a:r>
          </a:p>
        </p:txBody>
      </p:sp>
      <p:sp>
        <p:nvSpPr>
          <p:cNvPr id="276" name="TextBox 275"/>
          <p:cNvSpPr txBox="1"/>
          <p:nvPr/>
        </p:nvSpPr>
        <p:spPr>
          <a:xfrm>
            <a:off x="7998402"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Geographic</a:t>
            </a:r>
          </a:p>
        </p:txBody>
      </p:sp>
      <p:sp>
        <p:nvSpPr>
          <p:cNvPr id="279" name="TextBox 278"/>
          <p:cNvSpPr txBox="1"/>
          <p:nvPr/>
        </p:nvSpPr>
        <p:spPr>
          <a:xfrm>
            <a:off x="10826755" y="840871"/>
            <a:ext cx="1227922"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Slicing/Filtering</a:t>
            </a:r>
          </a:p>
        </p:txBody>
      </p:sp>
      <p:sp>
        <p:nvSpPr>
          <p:cNvPr id="285" name="TextBox 284"/>
          <p:cNvSpPr txBox="1"/>
          <p:nvPr/>
        </p:nvSpPr>
        <p:spPr>
          <a:xfrm>
            <a:off x="6246737" y="2009645"/>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KPI</a:t>
            </a:r>
          </a:p>
        </p:txBody>
      </p:sp>
      <p:pic>
        <p:nvPicPr>
          <p:cNvPr id="288" name="Picture 287"/>
          <p:cNvPicPr>
            <a:picLocks/>
          </p:cNvPicPr>
          <p:nvPr/>
        </p:nvPicPr>
        <p:blipFill>
          <a:blip r:embed="rId22">
            <a:extLst>
              <a:ext uri="{28A0092B-C50C-407E-A947-70E740481C1C}">
                <a14:useLocalDpi xmlns:a14="http://schemas.microsoft.com/office/drawing/2010/main" val="0"/>
              </a:ext>
            </a:extLst>
          </a:blip>
          <a:stretch>
            <a:fillRect/>
          </a:stretch>
        </p:blipFill>
        <p:spPr>
          <a:xfrm>
            <a:off x="6270292" y="2411536"/>
            <a:ext cx="1371600" cy="671445"/>
          </a:xfrm>
          <a:prstGeom prst="rect">
            <a:avLst/>
          </a:prstGeom>
          <a:ln w="3175">
            <a:solidFill>
              <a:schemeClr val="tx2">
                <a:lumMod val="60000"/>
                <a:lumOff val="40000"/>
              </a:schemeClr>
            </a:solidFill>
          </a:ln>
        </p:spPr>
      </p:pic>
      <p:sp>
        <p:nvSpPr>
          <p:cNvPr id="289" name="TextBox 288"/>
          <p:cNvSpPr txBox="1"/>
          <p:nvPr/>
        </p:nvSpPr>
        <p:spPr>
          <a:xfrm>
            <a:off x="6246737" y="3103422"/>
            <a:ext cx="1361021"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Gauge</a:t>
            </a:r>
          </a:p>
        </p:txBody>
      </p:sp>
      <p:sp>
        <p:nvSpPr>
          <p:cNvPr id="295" name="TextBox 294"/>
          <p:cNvSpPr txBox="1"/>
          <p:nvPr/>
        </p:nvSpPr>
        <p:spPr>
          <a:xfrm>
            <a:off x="6463665"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Status</a:t>
            </a:r>
          </a:p>
        </p:txBody>
      </p:sp>
      <p:sp>
        <p:nvSpPr>
          <p:cNvPr id="92" name="TextBox 91"/>
          <p:cNvSpPr txBox="1"/>
          <p:nvPr/>
        </p:nvSpPr>
        <p:spPr>
          <a:xfrm>
            <a:off x="1641252" y="3103422"/>
            <a:ext cx="1453896" cy="134853"/>
          </a:xfrm>
          <a:prstGeom prst="rect">
            <a:avLst/>
          </a:prstGeom>
          <a:noFill/>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Pie</a:t>
            </a:r>
          </a:p>
        </p:txBody>
      </p:sp>
      <p:pic>
        <p:nvPicPr>
          <p:cNvPr id="91" name="Picture 90"/>
          <p:cNvPicPr preferRelativeResize="0">
            <a:picLocks/>
          </p:cNvPicPr>
          <p:nvPr/>
        </p:nvPicPr>
        <p:blipFill rotWithShape="1">
          <a:blip r:embed="rId23"/>
          <a:srcRect l="16330" t="9271" r="12142" b="17383"/>
          <a:stretch/>
        </p:blipFill>
        <p:spPr>
          <a:xfrm>
            <a:off x="2014735" y="2408846"/>
            <a:ext cx="729707" cy="653767"/>
          </a:xfrm>
          <a:prstGeom prst="rect">
            <a:avLst/>
          </a:prstGeom>
          <a:ln w="3175">
            <a:noFill/>
          </a:ln>
        </p:spPr>
      </p:pic>
      <p:sp>
        <p:nvSpPr>
          <p:cNvPr id="93" name="Rectangle 92"/>
          <p:cNvSpPr/>
          <p:nvPr/>
        </p:nvSpPr>
        <p:spPr>
          <a:xfrm>
            <a:off x="1682400" y="2428400"/>
            <a:ext cx="1371600" cy="671445"/>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p:cNvPicPr>
          <p:nvPr/>
        </p:nvPicPr>
        <p:blipFill rotWithShape="1">
          <a:blip r:embed="rId7"/>
          <a:srcRect b="9408"/>
          <a:stretch/>
        </p:blipFill>
        <p:spPr>
          <a:xfrm>
            <a:off x="9302547" y="2411537"/>
            <a:ext cx="1371600" cy="671445"/>
          </a:xfrm>
          <a:prstGeom prst="rect">
            <a:avLst/>
          </a:prstGeom>
          <a:ln w="3175">
            <a:solidFill>
              <a:schemeClr val="tx2">
                <a:lumMod val="60000"/>
                <a:lumOff val="40000"/>
              </a:schemeClr>
            </a:solidFill>
          </a:ln>
        </p:spPr>
      </p:pic>
      <p:sp>
        <p:nvSpPr>
          <p:cNvPr id="96" name="TextBox 95"/>
          <p:cNvSpPr txBox="1"/>
          <p:nvPr/>
        </p:nvSpPr>
        <p:spPr>
          <a:xfrm>
            <a:off x="9302547" y="3103422"/>
            <a:ext cx="1371600" cy="159864"/>
          </a:xfrm>
          <a:prstGeom prst="rect">
            <a:avLst/>
          </a:prstGeom>
          <a:noFill/>
        </p:spPr>
        <p:txBody>
          <a:bodyPr wrap="square" tIns="0" bIns="0" rtlCol="0">
            <a:normAutofit/>
          </a:bodyPr>
          <a:lstStyle/>
          <a:p>
            <a:pPr algn="ctr"/>
            <a:r>
              <a:rPr lang="en-US" sz="900" dirty="0">
                <a:latin typeface="Calibri" panose="020F0502020204030204" pitchFamily="34" charset="0"/>
                <a:cs typeface="Calibri" panose="020F0502020204030204" pitchFamily="34" charset="0"/>
              </a:rPr>
              <a:t>Bubble</a:t>
            </a:r>
          </a:p>
        </p:txBody>
      </p:sp>
      <p:sp>
        <p:nvSpPr>
          <p:cNvPr id="97" name="TextBox 96"/>
          <p:cNvSpPr txBox="1"/>
          <p:nvPr/>
        </p:nvSpPr>
        <p:spPr>
          <a:xfrm>
            <a:off x="3419323" y="840871"/>
            <a:ext cx="927165" cy="213496"/>
          </a:xfrm>
          <a:prstGeom prst="rect">
            <a:avLst/>
          </a:prstGeom>
          <a:noFill/>
        </p:spPr>
        <p:txBody>
          <a:bodyPr wrap="square" lIns="0" tIns="91440" rIns="0" bIns="91440" rtlCol="0">
            <a:noAutofit/>
          </a:bodyPr>
          <a:lstStyle/>
          <a:p>
            <a:pPr algn="ctr">
              <a:lnSpc>
                <a:spcPct val="90000"/>
              </a:lnSpc>
              <a:spcAft>
                <a:spcPts val="600"/>
              </a:spcAft>
            </a:pPr>
            <a:r>
              <a:rPr lang="en-US" sz="1200" i="1" dirty="0">
                <a:gradFill>
                  <a:gsLst>
                    <a:gs pos="2917">
                      <a:schemeClr val="tx1"/>
                    </a:gs>
                    <a:gs pos="30000">
                      <a:schemeClr val="tx1"/>
                    </a:gs>
                  </a:gsLst>
                  <a:lin ang="5400000" scaled="0"/>
                </a:gradFill>
              </a:rPr>
              <a:t>Trend</a:t>
            </a:r>
          </a:p>
        </p:txBody>
      </p:sp>
      <p:sp>
        <p:nvSpPr>
          <p:cNvPr id="294" name="TextBox 293"/>
          <p:cNvSpPr txBox="1"/>
          <p:nvPr/>
        </p:nvSpPr>
        <p:spPr>
          <a:xfrm>
            <a:off x="6241447" y="4223513"/>
            <a:ext cx="1371600" cy="138499"/>
          </a:xfrm>
          <a:prstGeom prst="rect">
            <a:avLst/>
          </a:prstGeom>
          <a:noFill/>
          <a:ln>
            <a:noFill/>
          </a:ln>
        </p:spPr>
        <p:txBody>
          <a:bodyPr wrap="square" t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noProof="0" dirty="0">
                <a:solidFill>
                  <a:prstClr val="black"/>
                </a:solidFill>
                <a:latin typeface="Calibri" panose="020F0502020204030204" pitchFamily="34" charset="0"/>
                <a:cs typeface="Calibri" panose="020F0502020204030204" pitchFamily="34" charset="0"/>
              </a:rPr>
              <a:t>Multi-row Card</a:t>
            </a:r>
          </a:p>
        </p:txBody>
      </p:sp>
      <p:pic>
        <p:nvPicPr>
          <p:cNvPr id="10" name="Picture 9"/>
          <p:cNvPicPr>
            <a:picLocks/>
          </p:cNvPicPr>
          <p:nvPr/>
        </p:nvPicPr>
        <p:blipFill>
          <a:blip r:embed="rId24">
            <a:extLst>
              <a:ext uri="{28A0092B-C50C-407E-A947-70E740481C1C}">
                <a14:useLocalDpi xmlns:a14="http://schemas.microsoft.com/office/drawing/2010/main" val="0"/>
              </a:ext>
            </a:extLst>
          </a:blip>
          <a:stretch>
            <a:fillRect/>
          </a:stretch>
        </p:blipFill>
        <p:spPr>
          <a:xfrm>
            <a:off x="6270292" y="3527657"/>
            <a:ext cx="1371600" cy="671445"/>
          </a:xfrm>
          <a:prstGeom prst="rect">
            <a:avLst/>
          </a:prstGeom>
          <a:ln w="3175">
            <a:solidFill>
              <a:schemeClr val="tx2">
                <a:lumMod val="60000"/>
                <a:lumOff val="40000"/>
              </a:schemeClr>
            </a:solidFill>
          </a:ln>
        </p:spPr>
      </p:pic>
      <p:pic>
        <p:nvPicPr>
          <p:cNvPr id="14" name="Picture 1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85404" y="1294162"/>
            <a:ext cx="1371600" cy="3306793"/>
          </a:xfrm>
          <a:prstGeom prst="rect">
            <a:avLst/>
          </a:prstGeom>
        </p:spPr>
      </p:pic>
      <p:pic>
        <p:nvPicPr>
          <p:cNvPr id="2" name="Picture 1">
            <a:extLst>
              <a:ext uri="{FF2B5EF4-FFF2-40B4-BE49-F238E27FC236}">
                <a16:creationId xmlns:a16="http://schemas.microsoft.com/office/drawing/2014/main" id="{62641E01-6FD1-4923-B84E-A0DF4F484363}"/>
              </a:ext>
            </a:extLst>
          </p:cNvPr>
          <p:cNvPicPr>
            <a:picLocks/>
          </p:cNvPicPr>
          <p:nvPr/>
        </p:nvPicPr>
        <p:blipFill>
          <a:blip r:embed="rId26"/>
          <a:stretch>
            <a:fillRect/>
          </a:stretch>
        </p:blipFill>
        <p:spPr>
          <a:xfrm>
            <a:off x="6270292" y="1294162"/>
            <a:ext cx="1371600" cy="671445"/>
          </a:xfrm>
          <a:prstGeom prst="rect">
            <a:avLst/>
          </a:prstGeom>
          <a:ln w="3175">
            <a:solidFill>
              <a:schemeClr val="tx2">
                <a:lumMod val="60000"/>
                <a:lumOff val="40000"/>
              </a:schemeClr>
            </a:solidFill>
          </a:ln>
        </p:spPr>
      </p:pic>
      <p:pic>
        <p:nvPicPr>
          <p:cNvPr id="4" name="Picture 3">
            <a:extLst>
              <a:ext uri="{FF2B5EF4-FFF2-40B4-BE49-F238E27FC236}">
                <a16:creationId xmlns:a16="http://schemas.microsoft.com/office/drawing/2014/main" id="{7582EC4C-BF52-4C43-A64A-1615A7E86308}"/>
              </a:ext>
            </a:extLst>
          </p:cNvPr>
          <p:cNvPicPr>
            <a:picLocks/>
          </p:cNvPicPr>
          <p:nvPr/>
        </p:nvPicPr>
        <p:blipFill>
          <a:blip r:embed="rId27"/>
          <a:stretch>
            <a:fillRect/>
          </a:stretch>
        </p:blipFill>
        <p:spPr>
          <a:xfrm>
            <a:off x="6270292" y="4634792"/>
            <a:ext cx="1371600" cy="671445"/>
          </a:xfrm>
          <a:prstGeom prst="rect">
            <a:avLst/>
          </a:prstGeom>
          <a:ln w="3175">
            <a:solidFill>
              <a:schemeClr val="tx2">
                <a:lumMod val="60000"/>
                <a:lumOff val="40000"/>
              </a:schemeClr>
            </a:solidFill>
          </a:ln>
        </p:spPr>
      </p:pic>
      <p:sp>
        <p:nvSpPr>
          <p:cNvPr id="9" name="Rectangle 8">
            <a:extLst>
              <a:ext uri="{FF2B5EF4-FFF2-40B4-BE49-F238E27FC236}">
                <a16:creationId xmlns:a16="http://schemas.microsoft.com/office/drawing/2014/main" id="{B9CE2CA9-8C49-4CB0-BB44-7EA508929FCE}"/>
              </a:ext>
            </a:extLst>
          </p:cNvPr>
          <p:cNvSpPr>
            <a:spLocks/>
          </p:cNvSpPr>
          <p:nvPr/>
        </p:nvSpPr>
        <p:spPr bwMode="auto">
          <a:xfrm>
            <a:off x="1701886" y="2391168"/>
            <a:ext cx="1371600" cy="671445"/>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0" name="TextBox 99">
            <a:extLst>
              <a:ext uri="{FF2B5EF4-FFF2-40B4-BE49-F238E27FC236}">
                <a16:creationId xmlns:a16="http://schemas.microsoft.com/office/drawing/2014/main" id="{1F0C02AA-AD1D-4F2E-801D-F7B10BB37857}"/>
              </a:ext>
            </a:extLst>
          </p:cNvPr>
          <p:cNvSpPr txBox="1"/>
          <p:nvPr/>
        </p:nvSpPr>
        <p:spPr>
          <a:xfrm>
            <a:off x="6215300" y="5368424"/>
            <a:ext cx="1371599" cy="156484"/>
          </a:xfrm>
          <a:prstGeom prst="rect">
            <a:avLst/>
          </a:prstGeom>
          <a:noFill/>
          <a:ln>
            <a:noFill/>
          </a:ln>
        </p:spPr>
        <p:txBody>
          <a:bodyPr wrap="square" t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Card</a:t>
            </a:r>
          </a:p>
        </p:txBody>
      </p:sp>
      <p:pic>
        <p:nvPicPr>
          <p:cNvPr id="12" name="Picture 11">
            <a:extLst>
              <a:ext uri="{FF2B5EF4-FFF2-40B4-BE49-F238E27FC236}">
                <a16:creationId xmlns:a16="http://schemas.microsoft.com/office/drawing/2014/main" id="{330F7253-B698-4617-A7C5-DD8E80804A6D}"/>
              </a:ext>
            </a:extLst>
          </p:cNvPr>
          <p:cNvPicPr>
            <a:picLocks noChangeAspect="1"/>
          </p:cNvPicPr>
          <p:nvPr/>
        </p:nvPicPr>
        <p:blipFill>
          <a:blip r:embed="rId28"/>
          <a:stretch>
            <a:fillRect/>
          </a:stretch>
        </p:blipFill>
        <p:spPr>
          <a:xfrm>
            <a:off x="10826755" y="4658815"/>
            <a:ext cx="1275969" cy="2150897"/>
          </a:xfrm>
          <a:prstGeom prst="rect">
            <a:avLst/>
          </a:prstGeom>
          <a:ln w="19050">
            <a:solidFill>
              <a:srgbClr val="95CECB"/>
            </a:solidFill>
          </a:ln>
        </p:spPr>
      </p:pic>
      <p:sp>
        <p:nvSpPr>
          <p:cNvPr id="3" name="Footer Placeholder 2">
            <a:extLst>
              <a:ext uri="{FF2B5EF4-FFF2-40B4-BE49-F238E27FC236}">
                <a16:creationId xmlns:a16="http://schemas.microsoft.com/office/drawing/2014/main" id="{FDBD7F8D-FC68-47FF-8B54-179E91EE27E0}"/>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6894664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11764B-B6D0-4B52-A07A-FCB79485ECC5}"/>
              </a:ext>
            </a:extLst>
          </p:cNvPr>
          <p:cNvPicPr>
            <a:picLocks noChangeAspect="1"/>
          </p:cNvPicPr>
          <p:nvPr/>
        </p:nvPicPr>
        <p:blipFill>
          <a:blip r:embed="rId3"/>
          <a:stretch>
            <a:fillRect/>
          </a:stretch>
        </p:blipFill>
        <p:spPr>
          <a:xfrm>
            <a:off x="3585480" y="1463040"/>
            <a:ext cx="7017111" cy="4267419"/>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Column charts for Comparison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11" name="Picture 10"/>
          <p:cNvPicPr>
            <a:picLocks noChangeAspect="1"/>
          </p:cNvPicPr>
          <p:nvPr/>
        </p:nvPicPr>
        <p:blipFill>
          <a:blip r:embed="rId5"/>
          <a:stretch>
            <a:fillRect/>
          </a:stretch>
        </p:blipFill>
        <p:spPr>
          <a:xfrm>
            <a:off x="1138441" y="3750692"/>
            <a:ext cx="1805422" cy="1866900"/>
          </a:xfrm>
          <a:prstGeom prst="rect">
            <a:avLst/>
          </a:prstGeom>
        </p:spPr>
      </p:pic>
      <p:pic>
        <p:nvPicPr>
          <p:cNvPr id="13" name="Picture 12"/>
          <p:cNvPicPr>
            <a:picLocks noChangeAspect="1"/>
          </p:cNvPicPr>
          <p:nvPr/>
        </p:nvPicPr>
        <p:blipFill rotWithShape="1">
          <a:blip r:embed="rId6"/>
          <a:srcRect l="10489"/>
          <a:stretch/>
        </p:blipFill>
        <p:spPr>
          <a:xfrm>
            <a:off x="1101843" y="1463040"/>
            <a:ext cx="1878618" cy="1929374"/>
          </a:xfrm>
          <a:prstGeom prst="rect">
            <a:avLst/>
          </a:prstGeom>
        </p:spPr>
      </p:pic>
      <p:sp>
        <p:nvSpPr>
          <p:cNvPr id="14" name="Rectangle 13"/>
          <p:cNvSpPr/>
          <p:nvPr/>
        </p:nvSpPr>
        <p:spPr>
          <a:xfrm>
            <a:off x="1054805" y="5897684"/>
            <a:ext cx="1797800" cy="3416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Start Axis at 0</a:t>
            </a:r>
          </a:p>
        </p:txBody>
      </p:sp>
      <p:sp>
        <p:nvSpPr>
          <p:cNvPr id="15" name="Rectangle 14"/>
          <p:cNvSpPr/>
          <p:nvPr/>
        </p:nvSpPr>
        <p:spPr>
          <a:xfrm>
            <a:off x="7094035" y="5830104"/>
            <a:ext cx="3388218" cy="667875"/>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Try to Have a Reference Line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Use colors to draw attention</a:t>
            </a:r>
          </a:p>
        </p:txBody>
      </p:sp>
      <p:sp>
        <p:nvSpPr>
          <p:cNvPr id="16" name="Rectangle 15"/>
          <p:cNvSpPr/>
          <p:nvPr/>
        </p:nvSpPr>
        <p:spPr>
          <a:xfrm>
            <a:off x="3635697" y="5897684"/>
            <a:ext cx="1472904" cy="3416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Sort Chart</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971" y="4314580"/>
            <a:ext cx="369562" cy="369562"/>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5124" y="2575930"/>
            <a:ext cx="374231" cy="374231"/>
          </a:xfrm>
          <a:prstGeom prst="rect">
            <a:avLst/>
          </a:prstGeom>
        </p:spPr>
      </p:pic>
      <p:sp>
        <p:nvSpPr>
          <p:cNvPr id="2" name="Footer Placeholder 1">
            <a:extLst>
              <a:ext uri="{FF2B5EF4-FFF2-40B4-BE49-F238E27FC236}">
                <a16:creationId xmlns:a16="http://schemas.microsoft.com/office/drawing/2014/main" id="{38054CFA-DC32-4A8B-A3FA-AACB401B95D9}"/>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6244291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Column chart vs Bar Chart for Comparison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2" name="Picture 1"/>
          <p:cNvPicPr>
            <a:picLocks noChangeAspect="1"/>
          </p:cNvPicPr>
          <p:nvPr/>
        </p:nvPicPr>
        <p:blipFill>
          <a:blip r:embed="rId4"/>
          <a:stretch>
            <a:fillRect/>
          </a:stretch>
        </p:blipFill>
        <p:spPr>
          <a:xfrm>
            <a:off x="7545387" y="1645920"/>
            <a:ext cx="3503613" cy="3411815"/>
          </a:xfrm>
          <a:prstGeom prst="rect">
            <a:avLst/>
          </a:prstGeom>
        </p:spPr>
      </p:pic>
      <p:sp>
        <p:nvSpPr>
          <p:cNvPr id="9" name="Rectangle 8"/>
          <p:cNvSpPr/>
          <p:nvPr/>
        </p:nvSpPr>
        <p:spPr>
          <a:xfrm>
            <a:off x="473004" y="5988712"/>
            <a:ext cx="10312400" cy="341632"/>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When you have too many elements to display in a column, the bar chart can be easier to scroll. </a:t>
            </a:r>
          </a:p>
        </p:txBody>
      </p:sp>
      <p:pic>
        <p:nvPicPr>
          <p:cNvPr id="3" name="Picture 2"/>
          <p:cNvPicPr>
            <a:picLocks noChangeAspect="1"/>
          </p:cNvPicPr>
          <p:nvPr/>
        </p:nvPicPr>
        <p:blipFill>
          <a:blip r:embed="rId5"/>
          <a:stretch>
            <a:fillRect/>
          </a:stretch>
        </p:blipFill>
        <p:spPr>
          <a:xfrm>
            <a:off x="1500186" y="1645920"/>
            <a:ext cx="3503613" cy="3417277"/>
          </a:xfrm>
          <a:prstGeom prst="rect">
            <a:avLst/>
          </a:prstGeom>
        </p:spPr>
      </p:pic>
      <p:sp>
        <p:nvSpPr>
          <p:cNvPr id="4" name="Footer Placeholder 3">
            <a:extLst>
              <a:ext uri="{FF2B5EF4-FFF2-40B4-BE49-F238E27FC236}">
                <a16:creationId xmlns:a16="http://schemas.microsoft.com/office/drawing/2014/main" id="{870727E8-F3E1-4EC9-9827-CD3EFCF77FA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8423135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Line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00622" y="1488528"/>
            <a:ext cx="6887571" cy="476745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Start Axis based on your “Business scenario”</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the right Aspect Ratio</a:t>
            </a:r>
            <a:endParaRPr lang="en-US" sz="20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Try to have a Reference Line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 colors to draw attention strategically</a:t>
            </a:r>
            <a:br>
              <a:rPr lang="en-US" sz="2400" dirty="0">
                <a:gradFill>
                  <a:gsLst>
                    <a:gs pos="2917">
                      <a:schemeClr val="tx1"/>
                    </a:gs>
                    <a:gs pos="30000">
                      <a:schemeClr val="tx1"/>
                    </a:gs>
                  </a:gsLst>
                  <a:lin ang="5400000" scaled="0"/>
                </a:gradFill>
                <a:latin typeface="+mj-lt"/>
              </a:rPr>
            </a:br>
            <a:br>
              <a:rPr lang="en-US" sz="2400" dirty="0">
                <a:gradFill>
                  <a:gsLst>
                    <a:gs pos="2917">
                      <a:schemeClr val="tx1"/>
                    </a:gs>
                    <a:gs pos="30000">
                      <a:schemeClr val="tx1"/>
                    </a:gs>
                  </a:gsLst>
                  <a:lin ang="5400000" scaled="0"/>
                </a:gradFill>
                <a:latin typeface="+mj-lt"/>
              </a:rPr>
            </a:b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Decide whether to “Show items with no data”</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Data can be misleading if the breaks are connected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In the formatting pane, change the axis to </a:t>
            </a:r>
            <a:r>
              <a:rPr lang="en-US" sz="2400" b="1" dirty="0">
                <a:gradFill>
                  <a:gsLst>
                    <a:gs pos="2917">
                      <a:schemeClr val="tx1"/>
                    </a:gs>
                    <a:gs pos="30000">
                      <a:schemeClr val="tx1"/>
                    </a:gs>
                  </a:gsLst>
                  <a:lin ang="5400000" scaled="0"/>
                </a:gradFill>
                <a:latin typeface="+mj-lt"/>
              </a:rPr>
              <a:t>categorical</a:t>
            </a:r>
            <a:r>
              <a:rPr lang="en-US" sz="2400" dirty="0">
                <a:gradFill>
                  <a:gsLst>
                    <a:gs pos="2917">
                      <a:schemeClr val="tx1"/>
                    </a:gs>
                    <a:gs pos="30000">
                      <a:schemeClr val="tx1"/>
                    </a:gs>
                  </a:gsLst>
                  <a:lin ang="5400000" scaled="0"/>
                </a:gradFill>
                <a:latin typeface="+mj-lt"/>
              </a:rPr>
              <a:t> from </a:t>
            </a:r>
            <a:r>
              <a:rPr lang="en-US" sz="2400" b="1" dirty="0">
                <a:gradFill>
                  <a:gsLst>
                    <a:gs pos="2917">
                      <a:schemeClr val="tx1"/>
                    </a:gs>
                    <a:gs pos="30000">
                      <a:schemeClr val="tx1"/>
                    </a:gs>
                  </a:gsLst>
                  <a:lin ang="5400000" scaled="0"/>
                </a:gradFill>
                <a:latin typeface="+mj-lt"/>
              </a:rPr>
              <a:t>continuous</a:t>
            </a:r>
            <a:endParaRPr lang="en-US" sz="2400" dirty="0">
              <a:gradFill>
                <a:gsLst>
                  <a:gs pos="2917">
                    <a:schemeClr val="tx1"/>
                  </a:gs>
                  <a:gs pos="30000">
                    <a:schemeClr val="tx1"/>
                  </a:gs>
                </a:gsLst>
                <a:lin ang="5400000" scaled="0"/>
              </a:gradFill>
              <a:latin typeface="+mj-lt"/>
            </a:endParaRPr>
          </a:p>
        </p:txBody>
      </p:sp>
      <p:pic>
        <p:nvPicPr>
          <p:cNvPr id="4" name="Picture 3">
            <a:extLst>
              <a:ext uri="{FF2B5EF4-FFF2-40B4-BE49-F238E27FC236}">
                <a16:creationId xmlns:a16="http://schemas.microsoft.com/office/drawing/2014/main" id="{2BA104DB-F35D-424F-A2F6-E647DD65C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54" y="908895"/>
            <a:ext cx="3850092" cy="2341905"/>
          </a:xfrm>
          <a:prstGeom prst="rect">
            <a:avLst/>
          </a:prstGeom>
        </p:spPr>
      </p:pic>
      <p:pic>
        <p:nvPicPr>
          <p:cNvPr id="10" name="Picture 9">
            <a:extLst>
              <a:ext uri="{FF2B5EF4-FFF2-40B4-BE49-F238E27FC236}">
                <a16:creationId xmlns:a16="http://schemas.microsoft.com/office/drawing/2014/main" id="{90B590B2-3E7D-4D9B-A455-DAA734BF8355}"/>
              </a:ext>
            </a:extLst>
          </p:cNvPr>
          <p:cNvPicPr>
            <a:picLocks noChangeAspect="1"/>
          </p:cNvPicPr>
          <p:nvPr/>
        </p:nvPicPr>
        <p:blipFill>
          <a:blip r:embed="rId5"/>
          <a:stretch>
            <a:fillRect/>
          </a:stretch>
        </p:blipFill>
        <p:spPr>
          <a:xfrm>
            <a:off x="689835" y="4055793"/>
            <a:ext cx="3852531" cy="1154836"/>
          </a:xfrm>
          <a:prstGeom prst="rect">
            <a:avLst/>
          </a:prstGeom>
        </p:spPr>
      </p:pic>
      <p:sp>
        <p:nvSpPr>
          <p:cNvPr id="2" name="Footer Placeholder 1">
            <a:extLst>
              <a:ext uri="{FF2B5EF4-FFF2-40B4-BE49-F238E27FC236}">
                <a16:creationId xmlns:a16="http://schemas.microsoft.com/office/drawing/2014/main" id="{CB7DCB7C-ED57-449A-A499-53738F1508A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089453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Area Chart vs Line Chart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00489" y="1500825"/>
            <a:ext cx="7028601" cy="366561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Area Charts sparingly (when # of series &lt; 5)</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Too many colors can be distracting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Often Line charts are the better option</a:t>
            </a:r>
            <a:br>
              <a:rPr lang="en-US" sz="2400" dirty="0">
                <a:gradFill>
                  <a:gsLst>
                    <a:gs pos="2917">
                      <a:schemeClr val="tx1"/>
                    </a:gs>
                    <a:gs pos="30000">
                      <a:schemeClr val="tx1"/>
                    </a:gs>
                  </a:gsLst>
                  <a:lin ang="5400000" scaled="0"/>
                </a:gradFill>
                <a:latin typeface="+mj-lt"/>
              </a:rPr>
            </a:br>
            <a:endParaRPr lang="en-US" sz="9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Would a Line Chart better portray my meaning?</a:t>
            </a:r>
            <a:br>
              <a:rPr lang="en-US" sz="2400" dirty="0">
                <a:gradFill>
                  <a:gsLst>
                    <a:gs pos="2917">
                      <a:schemeClr val="tx1"/>
                    </a:gs>
                    <a:gs pos="30000">
                      <a:schemeClr val="tx1"/>
                    </a:gs>
                  </a:gsLst>
                  <a:lin ang="5400000" scaled="0"/>
                </a:gradFill>
                <a:latin typeface="+mj-lt"/>
              </a:rPr>
            </a:br>
            <a:endParaRPr lang="en-US" sz="9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Is the Area the meaningful thing I am measuring?</a:t>
            </a:r>
          </a:p>
        </p:txBody>
      </p:sp>
      <p:pic>
        <p:nvPicPr>
          <p:cNvPr id="4" name="Picture 3"/>
          <p:cNvPicPr>
            <a:picLocks noChangeAspect="1"/>
          </p:cNvPicPr>
          <p:nvPr/>
        </p:nvPicPr>
        <p:blipFill>
          <a:blip r:embed="rId4"/>
          <a:stretch>
            <a:fillRect/>
          </a:stretch>
        </p:blipFill>
        <p:spPr>
          <a:xfrm>
            <a:off x="1105669" y="1764749"/>
            <a:ext cx="2495693" cy="2136144"/>
          </a:xfrm>
          <a:prstGeom prst="rect">
            <a:avLst/>
          </a:prstGeom>
        </p:spPr>
      </p:pic>
      <p:pic>
        <p:nvPicPr>
          <p:cNvPr id="9" name="Picture 8"/>
          <p:cNvPicPr>
            <a:picLocks noChangeAspect="1"/>
          </p:cNvPicPr>
          <p:nvPr/>
        </p:nvPicPr>
        <p:blipFill>
          <a:blip r:embed="rId5"/>
          <a:stretch>
            <a:fillRect/>
          </a:stretch>
        </p:blipFill>
        <p:spPr>
          <a:xfrm>
            <a:off x="1105669" y="4253406"/>
            <a:ext cx="2493044" cy="205185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042" y="5041794"/>
            <a:ext cx="419854" cy="41985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042" y="2547233"/>
            <a:ext cx="419853" cy="419853"/>
          </a:xfrm>
          <a:prstGeom prst="rect">
            <a:avLst/>
          </a:prstGeom>
        </p:spPr>
      </p:pic>
      <p:sp>
        <p:nvSpPr>
          <p:cNvPr id="2" name="Footer Placeholder 1">
            <a:extLst>
              <a:ext uri="{FF2B5EF4-FFF2-40B4-BE49-F238E27FC236}">
                <a16:creationId xmlns:a16="http://schemas.microsoft.com/office/drawing/2014/main" id="{009E036D-29F1-46C0-9266-7E14224792C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4931339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Stacked Area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TextBox 8"/>
          <p:cNvSpPr txBox="1"/>
          <p:nvPr/>
        </p:nvSpPr>
        <p:spPr>
          <a:xfrm>
            <a:off x="5034344" y="1477342"/>
            <a:ext cx="6931685" cy="408111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Used to show how proportions and totals are changing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this chart wisely </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lead to misleading conclusions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The eye tends to interpret the trends using the top lines of each shaded region rather than using the area of each region</a:t>
            </a:r>
          </a:p>
        </p:txBody>
      </p:sp>
      <p:pic>
        <p:nvPicPr>
          <p:cNvPr id="10" name="Picture 9"/>
          <p:cNvPicPr>
            <a:picLocks noChangeAspect="1"/>
          </p:cNvPicPr>
          <p:nvPr/>
        </p:nvPicPr>
        <p:blipFill>
          <a:blip r:embed="rId4"/>
          <a:stretch>
            <a:fillRect/>
          </a:stretch>
        </p:blipFill>
        <p:spPr>
          <a:xfrm>
            <a:off x="355042" y="1957197"/>
            <a:ext cx="3444448" cy="2948214"/>
          </a:xfrm>
          <a:prstGeom prst="rect">
            <a:avLst/>
          </a:prstGeom>
        </p:spPr>
      </p:pic>
      <p:sp>
        <p:nvSpPr>
          <p:cNvPr id="2" name="Footer Placeholder 1">
            <a:extLst>
              <a:ext uri="{FF2B5EF4-FFF2-40B4-BE49-F238E27FC236}">
                <a16:creationId xmlns:a16="http://schemas.microsoft.com/office/drawing/2014/main" id="{9A3320E1-971B-4C05-A6F0-F270449D7AE4}"/>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00188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One Use Case for Area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6102454"/>
            <a:ext cx="11469575"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To see when a trend goes above or below a reference line</a:t>
            </a:r>
          </a:p>
        </p:txBody>
      </p:sp>
      <p:pic>
        <p:nvPicPr>
          <p:cNvPr id="2" name="Picture 1"/>
          <p:cNvPicPr>
            <a:picLocks noChangeAspect="1"/>
          </p:cNvPicPr>
          <p:nvPr/>
        </p:nvPicPr>
        <p:blipFill>
          <a:blip r:embed="rId4"/>
          <a:stretch>
            <a:fillRect/>
          </a:stretch>
        </p:blipFill>
        <p:spPr>
          <a:xfrm>
            <a:off x="1202754" y="1645920"/>
            <a:ext cx="9404173" cy="4199404"/>
          </a:xfrm>
          <a:prstGeom prst="rect">
            <a:avLst/>
          </a:prstGeom>
        </p:spPr>
      </p:pic>
      <p:sp>
        <p:nvSpPr>
          <p:cNvPr id="4" name="Footer Placeholder 3">
            <a:extLst>
              <a:ext uri="{FF2B5EF4-FFF2-40B4-BE49-F238E27FC236}">
                <a16:creationId xmlns:a16="http://schemas.microsoft.com/office/drawing/2014/main" id="{F4C262DA-7196-4427-BD8B-21FCBB3DF69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2346886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lstStyle/>
          <a:p>
            <a:r>
              <a:rPr lang="en-US" sz="6600" b="1" dirty="0">
                <a:solidFill>
                  <a:schemeClr val="tx1"/>
                </a:solidFill>
              </a:rPr>
              <a:t>What is Story Telling with Data</a:t>
            </a: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Stacked vs Clustered Column (Bar) Chart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4" name="TextBox 13"/>
          <p:cNvSpPr txBox="1"/>
          <p:nvPr/>
        </p:nvSpPr>
        <p:spPr>
          <a:xfrm>
            <a:off x="4121176" y="4697624"/>
            <a:ext cx="4425923"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Inter-Category Comparison</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Intra-Category Comparison</a:t>
            </a:r>
          </a:p>
        </p:txBody>
      </p:sp>
      <p:sp>
        <p:nvSpPr>
          <p:cNvPr id="15" name="TextBox 14"/>
          <p:cNvSpPr txBox="1"/>
          <p:nvPr/>
        </p:nvSpPr>
        <p:spPr>
          <a:xfrm>
            <a:off x="146077" y="4697624"/>
            <a:ext cx="4164800"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Shows Totals </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Shows Part to whole relationship</a:t>
            </a:r>
          </a:p>
        </p:txBody>
      </p:sp>
      <p:sp>
        <p:nvSpPr>
          <p:cNvPr id="16" name="TextBox 15"/>
          <p:cNvSpPr txBox="1"/>
          <p:nvPr/>
        </p:nvSpPr>
        <p:spPr>
          <a:xfrm>
            <a:off x="8096277" y="4697623"/>
            <a:ext cx="4164800"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Shows Mix% change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Ignore absolute numbers</a:t>
            </a:r>
          </a:p>
        </p:txBody>
      </p:sp>
      <p:pic>
        <p:nvPicPr>
          <p:cNvPr id="9" name="Picture 8"/>
          <p:cNvPicPr>
            <a:picLocks noChangeAspect="1"/>
          </p:cNvPicPr>
          <p:nvPr/>
        </p:nvPicPr>
        <p:blipFill>
          <a:blip r:embed="rId4"/>
          <a:stretch>
            <a:fillRect/>
          </a:stretch>
        </p:blipFill>
        <p:spPr>
          <a:xfrm>
            <a:off x="355042" y="1659712"/>
            <a:ext cx="3200400" cy="2662852"/>
          </a:xfrm>
          <a:prstGeom prst="rect">
            <a:avLst/>
          </a:prstGeom>
        </p:spPr>
      </p:pic>
      <p:pic>
        <p:nvPicPr>
          <p:cNvPr id="11" name="Picture 10"/>
          <p:cNvPicPr>
            <a:picLocks noChangeAspect="1"/>
          </p:cNvPicPr>
          <p:nvPr/>
        </p:nvPicPr>
        <p:blipFill>
          <a:blip r:embed="rId5"/>
          <a:stretch>
            <a:fillRect/>
          </a:stretch>
        </p:blipFill>
        <p:spPr>
          <a:xfrm>
            <a:off x="4338323" y="1659713"/>
            <a:ext cx="3296822" cy="2666170"/>
          </a:xfrm>
          <a:prstGeom prst="rect">
            <a:avLst/>
          </a:prstGeom>
        </p:spPr>
      </p:pic>
      <p:pic>
        <p:nvPicPr>
          <p:cNvPr id="12" name="Picture 11"/>
          <p:cNvPicPr>
            <a:picLocks noChangeAspect="1"/>
          </p:cNvPicPr>
          <p:nvPr/>
        </p:nvPicPr>
        <p:blipFill>
          <a:blip r:embed="rId6"/>
          <a:stretch>
            <a:fillRect/>
          </a:stretch>
        </p:blipFill>
        <p:spPr>
          <a:xfrm>
            <a:off x="8102529" y="1659712"/>
            <a:ext cx="3200400" cy="2666170"/>
          </a:xfrm>
          <a:prstGeom prst="rect">
            <a:avLst/>
          </a:prstGeom>
        </p:spPr>
      </p:pic>
      <p:sp>
        <p:nvSpPr>
          <p:cNvPr id="2" name="Footer Placeholder 1">
            <a:extLst>
              <a:ext uri="{FF2B5EF4-FFF2-40B4-BE49-F238E27FC236}">
                <a16:creationId xmlns:a16="http://schemas.microsoft.com/office/drawing/2014/main" id="{840C226C-5FE1-40D0-AA7D-AFCEC8FF7C8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9318095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Constructing Effective Tree Maps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30890" y="1487532"/>
            <a:ext cx="6615478"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Tree map is useful to visualize proportions</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Drill down to allow navigation to detail</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92" y="1631750"/>
            <a:ext cx="3687022" cy="15727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92" y="3735452"/>
            <a:ext cx="3687022" cy="156916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298" y="4635503"/>
            <a:ext cx="426099" cy="42609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355" y="2698186"/>
            <a:ext cx="426099" cy="42609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297" y="2107434"/>
            <a:ext cx="426099" cy="426099"/>
          </a:xfrm>
          <a:prstGeom prst="rect">
            <a:avLst/>
          </a:prstGeom>
        </p:spPr>
      </p:pic>
      <p:sp>
        <p:nvSpPr>
          <p:cNvPr id="2" name="Footer Placeholder 1">
            <a:extLst>
              <a:ext uri="{FF2B5EF4-FFF2-40B4-BE49-F238E27FC236}">
                <a16:creationId xmlns:a16="http://schemas.microsoft.com/office/drawing/2014/main" id="{1370F29D-5E9B-4451-9289-625B6AF83D93}"/>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5271319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Constructing Effective Pie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26510" y="1458630"/>
            <a:ext cx="7156231"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Do not have more than 3-5 categories (if you have more then put a slicer and choose a default)</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Have data labels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right Sort Order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appropriate colors</a:t>
            </a:r>
          </a:p>
        </p:txBody>
      </p:sp>
      <p:pic>
        <p:nvPicPr>
          <p:cNvPr id="4" name="Picture 3"/>
          <p:cNvPicPr>
            <a:picLocks noChangeAspect="1"/>
          </p:cNvPicPr>
          <p:nvPr/>
        </p:nvPicPr>
        <p:blipFill>
          <a:blip r:embed="rId4"/>
          <a:stretch>
            <a:fillRect/>
          </a:stretch>
        </p:blipFill>
        <p:spPr>
          <a:xfrm>
            <a:off x="1506230" y="1317971"/>
            <a:ext cx="1952545" cy="1984872"/>
          </a:xfrm>
          <a:prstGeom prst="rect">
            <a:avLst/>
          </a:prstGeom>
        </p:spPr>
      </p:pic>
      <p:pic>
        <p:nvPicPr>
          <p:cNvPr id="9" name="Picture 8"/>
          <p:cNvPicPr>
            <a:picLocks noChangeAspect="1"/>
          </p:cNvPicPr>
          <p:nvPr/>
        </p:nvPicPr>
        <p:blipFill>
          <a:blip r:embed="rId5"/>
          <a:stretch>
            <a:fillRect/>
          </a:stretch>
        </p:blipFill>
        <p:spPr>
          <a:xfrm>
            <a:off x="1506230" y="3954433"/>
            <a:ext cx="1965963" cy="1656213"/>
          </a:xfrm>
          <a:prstGeom prst="rect">
            <a:avLst/>
          </a:prstGeom>
        </p:spPr>
      </p:pic>
      <p:sp>
        <p:nvSpPr>
          <p:cNvPr id="10" name="TextBox 9"/>
          <p:cNvSpPr txBox="1"/>
          <p:nvPr/>
        </p:nvSpPr>
        <p:spPr>
          <a:xfrm>
            <a:off x="1506230" y="3302843"/>
            <a:ext cx="229282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Bad Pie chart </a:t>
            </a:r>
          </a:p>
        </p:txBody>
      </p:sp>
      <p:sp>
        <p:nvSpPr>
          <p:cNvPr id="11" name="TextBox 10"/>
          <p:cNvSpPr txBox="1"/>
          <p:nvPr/>
        </p:nvSpPr>
        <p:spPr>
          <a:xfrm>
            <a:off x="1336090" y="5601647"/>
            <a:ext cx="24629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Good Pie chart </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506" y="4560470"/>
            <a:ext cx="436863" cy="436863"/>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216" y="2065911"/>
            <a:ext cx="442382" cy="442382"/>
          </a:xfrm>
          <a:prstGeom prst="rect">
            <a:avLst/>
          </a:prstGeom>
        </p:spPr>
      </p:pic>
      <p:sp>
        <p:nvSpPr>
          <p:cNvPr id="2" name="Footer Placeholder 1">
            <a:extLst>
              <a:ext uri="{FF2B5EF4-FFF2-40B4-BE49-F238E27FC236}">
                <a16:creationId xmlns:a16="http://schemas.microsoft.com/office/drawing/2014/main" id="{EE9647D7-B0CD-42AB-8951-175A2CCD3FE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3162917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Constructing Effective Tables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35769" y="1452605"/>
            <a:ext cx="7156231" cy="4721292"/>
          </a:xfrm>
          <a:prstGeom prst="rect">
            <a:avLst/>
          </a:prstGeom>
          <a:no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Reduce precision</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Use muted background color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Choose the right font size</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err="1">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Use white space for columns instead of  borders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Highlight items using Symbols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Sort Table based on Key KPIs</a:t>
            </a:r>
          </a:p>
        </p:txBody>
      </p:sp>
      <p:pic>
        <p:nvPicPr>
          <p:cNvPr id="2" name="Picture 1"/>
          <p:cNvPicPr>
            <a:picLocks noChangeAspect="1"/>
          </p:cNvPicPr>
          <p:nvPr/>
        </p:nvPicPr>
        <p:blipFill>
          <a:blip r:embed="rId4"/>
          <a:stretch>
            <a:fillRect/>
          </a:stretch>
        </p:blipFill>
        <p:spPr>
          <a:xfrm>
            <a:off x="1264788" y="4125676"/>
            <a:ext cx="2751840" cy="1384520"/>
          </a:xfrm>
          <a:prstGeom prst="rect">
            <a:avLst/>
          </a:prstGeom>
        </p:spPr>
      </p:pic>
      <p:pic>
        <p:nvPicPr>
          <p:cNvPr id="9" name="Picture 8"/>
          <p:cNvPicPr>
            <a:picLocks noChangeAspect="1"/>
          </p:cNvPicPr>
          <p:nvPr/>
        </p:nvPicPr>
        <p:blipFill>
          <a:blip r:embed="rId5"/>
          <a:stretch>
            <a:fillRect/>
          </a:stretch>
        </p:blipFill>
        <p:spPr>
          <a:xfrm>
            <a:off x="1264787" y="1660232"/>
            <a:ext cx="2751840" cy="168793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002" y="4715252"/>
            <a:ext cx="407662" cy="40766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10" y="2220691"/>
            <a:ext cx="412813" cy="412813"/>
          </a:xfrm>
          <a:prstGeom prst="rect">
            <a:avLst/>
          </a:prstGeom>
        </p:spPr>
      </p:pic>
      <p:sp>
        <p:nvSpPr>
          <p:cNvPr id="4" name="Footer Placeholder 3">
            <a:extLst>
              <a:ext uri="{FF2B5EF4-FFF2-40B4-BE49-F238E27FC236}">
                <a16:creationId xmlns:a16="http://schemas.microsoft.com/office/drawing/2014/main" id="{0CA95FCE-540E-41F1-AAE9-533A037033F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3378031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Constructing Effective Cards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22305" y="1468399"/>
            <a:ext cx="6615478" cy="374871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Category Labels can be renamed per each visual</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right precision levels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 colors to draw attention to KPIs that matter most </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 KPIs in conjunction with Symbols to draw attention</a:t>
            </a:r>
          </a:p>
        </p:txBody>
      </p:sp>
      <p:pic>
        <p:nvPicPr>
          <p:cNvPr id="2" name="Picture 1"/>
          <p:cNvPicPr>
            <a:picLocks noChangeAspect="1"/>
          </p:cNvPicPr>
          <p:nvPr/>
        </p:nvPicPr>
        <p:blipFill rotWithShape="1">
          <a:blip r:embed="rId4"/>
          <a:srcRect b="5943"/>
          <a:stretch/>
        </p:blipFill>
        <p:spPr>
          <a:xfrm>
            <a:off x="1754054" y="3825088"/>
            <a:ext cx="2611955" cy="162049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653" y="4475229"/>
            <a:ext cx="416899" cy="41689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363" y="1980670"/>
            <a:ext cx="422166" cy="422166"/>
          </a:xfrm>
          <a:prstGeom prst="rect">
            <a:avLst/>
          </a:prstGeom>
        </p:spPr>
      </p:pic>
      <p:pic>
        <p:nvPicPr>
          <p:cNvPr id="14" name="Picture 13"/>
          <p:cNvPicPr>
            <a:picLocks noChangeAspect="1"/>
          </p:cNvPicPr>
          <p:nvPr/>
        </p:nvPicPr>
        <p:blipFill>
          <a:blip r:embed="rId7"/>
          <a:stretch>
            <a:fillRect/>
          </a:stretch>
        </p:blipFill>
        <p:spPr>
          <a:xfrm>
            <a:off x="1981917" y="1430805"/>
            <a:ext cx="2230582" cy="1702285"/>
          </a:xfrm>
          <a:prstGeom prst="rect">
            <a:avLst/>
          </a:prstGeom>
        </p:spPr>
      </p:pic>
      <p:sp>
        <p:nvSpPr>
          <p:cNvPr id="4" name="Footer Placeholder 3">
            <a:extLst>
              <a:ext uri="{FF2B5EF4-FFF2-40B4-BE49-F238E27FC236}">
                <a16:creationId xmlns:a16="http://schemas.microsoft.com/office/drawing/2014/main" id="{20C4826E-1792-465B-AF30-06DD90877CEC}"/>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593642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Constructing Effective Slicers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5023967" y="1463421"/>
            <a:ext cx="6615478" cy="3213187"/>
          </a:xfrm>
          <a:prstGeom prst="rect">
            <a:avLst/>
          </a:prstGeom>
          <a:noFill/>
        </p:spPr>
        <p:txBody>
          <a:bodyPr wrap="square" lIns="182880" tIns="146304" rIns="182880" bIns="146304" rtlCol="0">
            <a:spAutoFit/>
          </a:bodyPr>
          <a:lstStyle/>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Enclose Slicers using a </a:t>
            </a:r>
            <a:r>
              <a:rPr lang="en-US" sz="2400" b="1" u="sng" dirty="0">
                <a:gradFill>
                  <a:gsLst>
                    <a:gs pos="2917">
                      <a:schemeClr val="tx1"/>
                    </a:gs>
                    <a:gs pos="30000">
                      <a:schemeClr val="tx1"/>
                    </a:gs>
                  </a:gsLst>
                  <a:lin ang="5400000" scaled="0"/>
                </a:gradFill>
                <a:latin typeface="+mj-lt"/>
              </a:rPr>
              <a:t>subtle</a:t>
            </a:r>
            <a:r>
              <a:rPr lang="en-US" sz="2400" dirty="0">
                <a:gradFill>
                  <a:gsLst>
                    <a:gs pos="2917">
                      <a:schemeClr val="tx1"/>
                    </a:gs>
                    <a:gs pos="30000">
                      <a:schemeClr val="tx1"/>
                    </a:gs>
                  </a:gsLst>
                  <a:lin ang="5400000" scaled="0"/>
                </a:gradFill>
                <a:latin typeface="+mj-lt"/>
              </a:rPr>
              <a:t> box</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Group Slicers together and keep them on right side of page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Conserve space by using Dropdown Slicers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 “Chiclet Slicers” for a different look</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When Slicing Dates, use the Date Slicer</a:t>
            </a:r>
          </a:p>
        </p:txBody>
      </p:sp>
      <p:pic>
        <p:nvPicPr>
          <p:cNvPr id="2" name="Picture 1"/>
          <p:cNvPicPr>
            <a:picLocks noChangeAspect="1"/>
          </p:cNvPicPr>
          <p:nvPr/>
        </p:nvPicPr>
        <p:blipFill>
          <a:blip r:embed="rId4"/>
          <a:stretch>
            <a:fillRect/>
          </a:stretch>
        </p:blipFill>
        <p:spPr>
          <a:xfrm>
            <a:off x="1055812" y="1201392"/>
            <a:ext cx="1467903" cy="4607801"/>
          </a:xfrm>
          <a:prstGeom prst="rect">
            <a:avLst/>
          </a:prstGeom>
        </p:spPr>
      </p:pic>
      <p:sp>
        <p:nvSpPr>
          <p:cNvPr id="13" name="TextBox 12"/>
          <p:cNvSpPr txBox="1"/>
          <p:nvPr/>
        </p:nvSpPr>
        <p:spPr>
          <a:xfrm>
            <a:off x="-81264" y="1346380"/>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Slicer</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as List</a:t>
            </a:r>
          </a:p>
        </p:txBody>
      </p:sp>
      <p:pic>
        <p:nvPicPr>
          <p:cNvPr id="10" name="Picture 9"/>
          <p:cNvPicPr>
            <a:picLocks noChangeAspect="1"/>
          </p:cNvPicPr>
          <p:nvPr/>
        </p:nvPicPr>
        <p:blipFill>
          <a:blip r:embed="rId5"/>
          <a:stretch>
            <a:fillRect/>
          </a:stretch>
        </p:blipFill>
        <p:spPr>
          <a:xfrm>
            <a:off x="2774255" y="1963247"/>
            <a:ext cx="1860646" cy="666784"/>
          </a:xfrm>
          <a:prstGeom prst="rect">
            <a:avLst/>
          </a:prstGeom>
        </p:spPr>
      </p:pic>
      <p:sp>
        <p:nvSpPr>
          <p:cNvPr id="17" name="TextBox 16"/>
          <p:cNvSpPr txBox="1"/>
          <p:nvPr/>
        </p:nvSpPr>
        <p:spPr>
          <a:xfrm>
            <a:off x="2890896" y="1482681"/>
            <a:ext cx="1539789"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Date slicer</a:t>
            </a:r>
          </a:p>
        </p:txBody>
      </p:sp>
      <p:pic>
        <p:nvPicPr>
          <p:cNvPr id="11" name="Picture 10"/>
          <p:cNvPicPr>
            <a:picLocks noChangeAspect="1"/>
          </p:cNvPicPr>
          <p:nvPr/>
        </p:nvPicPr>
        <p:blipFill>
          <a:blip r:embed="rId6"/>
          <a:stretch>
            <a:fillRect/>
          </a:stretch>
        </p:blipFill>
        <p:spPr>
          <a:xfrm>
            <a:off x="2747178" y="4091931"/>
            <a:ext cx="1129811" cy="1297191"/>
          </a:xfrm>
          <a:prstGeom prst="rect">
            <a:avLst/>
          </a:prstGeom>
        </p:spPr>
      </p:pic>
      <p:sp>
        <p:nvSpPr>
          <p:cNvPr id="18" name="TextBox 17"/>
          <p:cNvSpPr txBox="1"/>
          <p:nvPr/>
        </p:nvSpPr>
        <p:spPr>
          <a:xfrm>
            <a:off x="3764244" y="4476159"/>
            <a:ext cx="1503526"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Slicers as</a:t>
            </a:r>
          </a:p>
          <a:p>
            <a:pPr>
              <a:lnSpc>
                <a:spcPct val="90000"/>
              </a:lnSpc>
              <a:spcAft>
                <a:spcPts val="600"/>
              </a:spcAft>
            </a:pPr>
            <a:r>
              <a:rPr lang="en-US" dirty="0">
                <a:gradFill>
                  <a:gsLst>
                    <a:gs pos="2917">
                      <a:schemeClr val="tx1"/>
                    </a:gs>
                    <a:gs pos="30000">
                      <a:schemeClr val="tx1"/>
                    </a:gs>
                  </a:gsLst>
                  <a:lin ang="5400000" scaled="0"/>
                </a:gradFill>
              </a:rPr>
              <a:t>Dropdown</a:t>
            </a:r>
          </a:p>
        </p:txBody>
      </p:sp>
      <p:sp>
        <p:nvSpPr>
          <p:cNvPr id="19" name="TextBox 18"/>
          <p:cNvSpPr txBox="1"/>
          <p:nvPr/>
        </p:nvSpPr>
        <p:spPr>
          <a:xfrm>
            <a:off x="-81264" y="3108260"/>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Chiclet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slicer</a:t>
            </a:r>
          </a:p>
        </p:txBody>
      </p:sp>
      <p:sp>
        <p:nvSpPr>
          <p:cNvPr id="20" name="TextBox 19"/>
          <p:cNvSpPr txBox="1"/>
          <p:nvPr/>
        </p:nvSpPr>
        <p:spPr>
          <a:xfrm>
            <a:off x="-81264" y="4602982"/>
            <a:ext cx="153978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Chiclet </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slicer</a:t>
            </a:r>
          </a:p>
        </p:txBody>
      </p:sp>
      <p:pic>
        <p:nvPicPr>
          <p:cNvPr id="4" name="Picture 3"/>
          <p:cNvPicPr>
            <a:picLocks noChangeAspect="1"/>
          </p:cNvPicPr>
          <p:nvPr/>
        </p:nvPicPr>
        <p:blipFill>
          <a:blip r:embed="rId7"/>
          <a:stretch>
            <a:fillRect/>
          </a:stretch>
        </p:blipFill>
        <p:spPr>
          <a:xfrm>
            <a:off x="2747178" y="2977152"/>
            <a:ext cx="2034132" cy="1046499"/>
          </a:xfrm>
          <a:prstGeom prst="rect">
            <a:avLst/>
          </a:prstGeom>
        </p:spPr>
      </p:pic>
      <p:sp>
        <p:nvSpPr>
          <p:cNvPr id="16" name="TextBox 15"/>
          <p:cNvSpPr txBox="1"/>
          <p:nvPr/>
        </p:nvSpPr>
        <p:spPr>
          <a:xfrm>
            <a:off x="2899603" y="2693175"/>
            <a:ext cx="1735298"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Numeric slicer</a:t>
            </a:r>
          </a:p>
        </p:txBody>
      </p:sp>
      <p:sp>
        <p:nvSpPr>
          <p:cNvPr id="5" name="Footer Placeholder 4">
            <a:extLst>
              <a:ext uri="{FF2B5EF4-FFF2-40B4-BE49-F238E27FC236}">
                <a16:creationId xmlns:a16="http://schemas.microsoft.com/office/drawing/2014/main" id="{5E702A0C-B801-4585-A2A0-4EA78B176FFC}"/>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7893939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Constructing Scatter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4" name="Picture 3"/>
          <p:cNvPicPr>
            <a:picLocks noChangeAspect="1"/>
          </p:cNvPicPr>
          <p:nvPr/>
        </p:nvPicPr>
        <p:blipFill>
          <a:blip r:embed="rId4"/>
          <a:stretch>
            <a:fillRect/>
          </a:stretch>
        </p:blipFill>
        <p:spPr>
          <a:xfrm>
            <a:off x="291980" y="1801759"/>
            <a:ext cx="4331598" cy="3198026"/>
          </a:xfrm>
          <a:prstGeom prst="rect">
            <a:avLst/>
          </a:prstGeom>
        </p:spPr>
      </p:pic>
      <p:sp>
        <p:nvSpPr>
          <p:cNvPr id="17" name="TextBox 16"/>
          <p:cNvSpPr txBox="1"/>
          <p:nvPr/>
        </p:nvSpPr>
        <p:spPr>
          <a:xfrm>
            <a:off x="5022630" y="1512563"/>
            <a:ext cx="6246441" cy="3776418"/>
          </a:xfrm>
          <a:prstGeom prst="rect">
            <a:avLst/>
          </a:prstGeom>
          <a:noFill/>
        </p:spPr>
        <p:txBody>
          <a:bodyPr wrap="square" lIns="182880" tIns="146304" rIns="182880" bIns="146304" rtlCol="0">
            <a:spAutoFit/>
          </a:bodyPr>
          <a:lstStyle/>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Used to see distributions of 2 or more variables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 Hierarchies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Helps to identify outliers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Useful for categorization or clustering</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Time Axis used to show changes over time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Choose colors wisely</a:t>
            </a:r>
          </a:p>
        </p:txBody>
      </p:sp>
      <p:sp>
        <p:nvSpPr>
          <p:cNvPr id="2" name="Footer Placeholder 1">
            <a:extLst>
              <a:ext uri="{FF2B5EF4-FFF2-40B4-BE49-F238E27FC236}">
                <a16:creationId xmlns:a16="http://schemas.microsoft.com/office/drawing/2014/main" id="{B1FB96DF-C5E9-40A0-898A-55DDDEDD206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50117804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r>
              <a:rPr lang="en-US" sz="6600" b="1" dirty="0">
                <a:solidFill>
                  <a:schemeClr val="tx1"/>
                </a:solidFill>
              </a:rPr>
              <a:t>Custom Visuals</a:t>
            </a:r>
          </a:p>
        </p:txBody>
      </p:sp>
    </p:spTree>
    <p:extLst>
      <p:ext uri="{BB962C8B-B14F-4D97-AF65-F5344CB8AC3E}">
        <p14:creationId xmlns:p14="http://schemas.microsoft.com/office/powerpoint/2010/main" val="282123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Customizations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Import Custom Visual</a:t>
            </a:r>
          </a:p>
        </p:txBody>
      </p:sp>
      <p:sp>
        <p:nvSpPr>
          <p:cNvPr id="9" name="TextBox 8"/>
          <p:cNvSpPr txBox="1"/>
          <p:nvPr/>
        </p:nvSpPr>
        <p:spPr>
          <a:xfrm>
            <a:off x="5676899" y="1672683"/>
            <a:ext cx="6246441" cy="2880789"/>
          </a:xfrm>
          <a:prstGeom prst="rect">
            <a:avLst/>
          </a:prstGeom>
          <a:noFill/>
        </p:spPr>
        <p:txBody>
          <a:bodyPr wrap="square" lIns="182880" tIns="146304" rIns="182880" bIns="146304" rtlCol="0">
            <a:spAutoFit/>
          </a:bodyPr>
          <a:lstStyle/>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mj-lt"/>
              </a:rPr>
              <a:t>Click the ellipsis on the </a:t>
            </a:r>
            <a:r>
              <a:rPr lang="en-US" sz="2400" dirty="0">
                <a:gradFill>
                  <a:gsLst>
                    <a:gs pos="2917">
                      <a:schemeClr val="tx1"/>
                    </a:gs>
                    <a:gs pos="30000">
                      <a:schemeClr val="tx1"/>
                    </a:gs>
                  </a:gsLst>
                  <a:lin ang="5400000" scaled="0"/>
                </a:gradFill>
              </a:rPr>
              <a:t>Visualization menu</a:t>
            </a:r>
            <a:endParaRPr lang="en-US" sz="2400" dirty="0">
              <a:gradFill>
                <a:gsLst>
                  <a:gs pos="2917">
                    <a:schemeClr val="tx1"/>
                  </a:gs>
                  <a:gs pos="30000">
                    <a:schemeClr val="tx1"/>
                  </a:gs>
                </a:gsLst>
                <a:lin ang="5400000" scaled="0"/>
              </a:gradFill>
              <a:latin typeface="+mj-lt"/>
            </a:endParaRP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mj-lt"/>
              </a:rPr>
              <a:t>Import from Marketplace</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mj-lt"/>
              </a:rPr>
              <a:t>Select the visual to Download</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mj-lt"/>
              </a:rPr>
              <a:t>Use the visual</a:t>
            </a:r>
          </a:p>
          <a:p>
            <a:pPr marL="457200" indent="-457200">
              <a:lnSpc>
                <a:spcPct val="90000"/>
              </a:lnSpc>
              <a:spcAft>
                <a:spcPts val="1800"/>
              </a:spcAft>
              <a:buFont typeface="+mj-lt"/>
              <a:buAutoNum type="arabicPeriod"/>
            </a:pPr>
            <a:r>
              <a:rPr lang="en-US" sz="2400" dirty="0">
                <a:gradFill>
                  <a:gsLst>
                    <a:gs pos="2917">
                      <a:schemeClr val="tx1"/>
                    </a:gs>
                    <a:gs pos="30000">
                      <a:schemeClr val="tx1"/>
                    </a:gs>
                  </a:gsLst>
                  <a:lin ang="5400000" scaled="0"/>
                </a:gradFill>
                <a:latin typeface="+mj-lt"/>
              </a:rPr>
              <a:t>If you decide you don’t like it – delete it</a:t>
            </a:r>
          </a:p>
        </p:txBody>
      </p:sp>
      <p:pic>
        <p:nvPicPr>
          <p:cNvPr id="2" name="Picture 1">
            <a:extLst>
              <a:ext uri="{FF2B5EF4-FFF2-40B4-BE49-F238E27FC236}">
                <a16:creationId xmlns:a16="http://schemas.microsoft.com/office/drawing/2014/main" id="{4FC70CA4-474C-4C2B-8388-F6C9F57A357A}"/>
              </a:ext>
            </a:extLst>
          </p:cNvPr>
          <p:cNvPicPr>
            <a:picLocks noChangeAspect="1"/>
          </p:cNvPicPr>
          <p:nvPr/>
        </p:nvPicPr>
        <p:blipFill>
          <a:blip r:embed="rId4"/>
          <a:stretch>
            <a:fillRect/>
          </a:stretch>
        </p:blipFill>
        <p:spPr>
          <a:xfrm>
            <a:off x="355042" y="1710275"/>
            <a:ext cx="3110053" cy="4369820"/>
          </a:xfrm>
          <a:prstGeom prst="rect">
            <a:avLst/>
          </a:prstGeom>
        </p:spPr>
      </p:pic>
      <p:cxnSp>
        <p:nvCxnSpPr>
          <p:cNvPr id="13" name="Straight Arrow Connector 12"/>
          <p:cNvCxnSpPr/>
          <p:nvPr/>
        </p:nvCxnSpPr>
        <p:spPr>
          <a:xfrm flipH="1">
            <a:off x="3096216" y="4704871"/>
            <a:ext cx="1056904" cy="641534"/>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D658603-9D4E-40EE-9E57-60287B9D998E}"/>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769057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Custom Slicers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4" name="Picture 3">
            <a:extLst>
              <a:ext uri="{FF2B5EF4-FFF2-40B4-BE49-F238E27FC236}">
                <a16:creationId xmlns:a16="http://schemas.microsoft.com/office/drawing/2014/main" id="{5E0D1B21-7AA5-4D9D-9C37-E8F3FB81E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42" y="838454"/>
            <a:ext cx="10131621" cy="5772694"/>
          </a:xfrm>
          <a:prstGeom prst="rect">
            <a:avLst/>
          </a:prstGeom>
        </p:spPr>
      </p:pic>
      <p:sp>
        <p:nvSpPr>
          <p:cNvPr id="2" name="Footer Placeholder 1">
            <a:extLst>
              <a:ext uri="{FF2B5EF4-FFF2-40B4-BE49-F238E27FC236}">
                <a16:creationId xmlns:a16="http://schemas.microsoft.com/office/drawing/2014/main" id="{2E7129A2-4EA2-4F6B-91CC-E800459B232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6620996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Story Telling with Data</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 y="693748"/>
            <a:ext cx="12202152" cy="6257754"/>
          </a:xfrm>
          <a:prstGeom prst="rect">
            <a:avLst/>
          </a:prstGeom>
        </p:spPr>
      </p:pic>
      <p:sp>
        <p:nvSpPr>
          <p:cNvPr id="9" name="Footer Placeholder 8">
            <a:extLst>
              <a:ext uri="{FF2B5EF4-FFF2-40B4-BE49-F238E27FC236}">
                <a16:creationId xmlns:a16="http://schemas.microsoft.com/office/drawing/2014/main" id="{0CE4B813-5DA7-474A-8E66-C94D356B7DB5}"/>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
        <p:nvSpPr>
          <p:cNvPr id="2" name="Title 1"/>
          <p:cNvSpPr>
            <a:spLocks noGrp="1"/>
          </p:cNvSpPr>
          <p:nvPr>
            <p:ph type="title"/>
          </p:nvPr>
        </p:nvSpPr>
        <p:spPr>
          <a:xfrm>
            <a:off x="225552" y="1010489"/>
            <a:ext cx="11740896" cy="465946"/>
          </a:xfrm>
        </p:spPr>
        <p:txBody>
          <a:bodyPr vert="horz" wrap="square" lIns="146304" tIns="91440" rIns="146304" bIns="91440" rtlCol="0" anchor="t">
            <a:noAutofit/>
          </a:bodyPr>
          <a:lstStyle/>
          <a:p>
            <a:pPr algn="ctr"/>
            <a:r>
              <a:rPr lang="en-US" sz="4000" b="1" dirty="0">
                <a:solidFill>
                  <a:schemeClr val="bg1"/>
                </a:solidFill>
              </a:rPr>
              <a:t>Today’s world is filled with Data </a:t>
            </a:r>
          </a:p>
        </p:txBody>
      </p:sp>
      <p:sp>
        <p:nvSpPr>
          <p:cNvPr id="10" name="Rectangle 9"/>
          <p:cNvSpPr/>
          <p:nvPr/>
        </p:nvSpPr>
        <p:spPr>
          <a:xfrm>
            <a:off x="8153400" y="3509658"/>
            <a:ext cx="2453958" cy="2123658"/>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a:ln>
                  <a:noFill/>
                </a:ln>
                <a:solidFill>
                  <a:schemeClr val="bg1"/>
                </a:solidFill>
                <a:effectLst/>
                <a:uLnTx/>
                <a:uFillTx/>
                <a:latin typeface="Segoe UI Light"/>
                <a:ea typeface="+mn-ea"/>
                <a:cs typeface="+mn-cs"/>
              </a:rPr>
              <a:t>Volume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a:ln>
                  <a:noFill/>
                </a:ln>
                <a:solidFill>
                  <a:schemeClr val="bg1"/>
                </a:solidFill>
                <a:effectLst/>
                <a:uLnTx/>
                <a:uFillTx/>
                <a:latin typeface="Segoe UI Light"/>
                <a:ea typeface="+mn-ea"/>
                <a:cs typeface="+mn-cs"/>
              </a:rPr>
              <a:t>Velocity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1" i="0" u="none" strike="noStrike" kern="1200" cap="none" spc="0" normalizeH="0" baseline="0" noProof="0" dirty="0">
                <a:ln>
                  <a:noFill/>
                </a:ln>
                <a:solidFill>
                  <a:schemeClr val="bg1"/>
                </a:solidFill>
                <a:effectLst/>
                <a:uLnTx/>
                <a:uFillTx/>
                <a:latin typeface="Segoe UI Light"/>
                <a:ea typeface="+mn-ea"/>
                <a:cs typeface="+mn-cs"/>
              </a:rPr>
              <a:t>Variety</a:t>
            </a:r>
          </a:p>
        </p:txBody>
      </p:sp>
    </p:spTree>
    <p:extLst>
      <p:ext uri="{BB962C8B-B14F-4D97-AF65-F5344CB8AC3E}">
        <p14:creationId xmlns:p14="http://schemas.microsoft.com/office/powerpoint/2010/main" val="3343621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2012859"/>
          </a:xfrm>
        </p:spPr>
        <p:txBody>
          <a:bodyPr/>
          <a:lstStyle/>
          <a:p>
            <a:r>
              <a:rPr lang="en-US" sz="6600" b="1" dirty="0">
                <a:solidFill>
                  <a:schemeClr val="tx1"/>
                </a:solidFill>
              </a:rPr>
              <a:t>Polishing and Formatting</a:t>
            </a:r>
          </a:p>
        </p:txBody>
      </p:sp>
    </p:spTree>
    <p:extLst>
      <p:ext uri="{BB962C8B-B14F-4D97-AF65-F5344CB8AC3E}">
        <p14:creationId xmlns:p14="http://schemas.microsoft.com/office/powerpoint/2010/main" val="35415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Pin a Live Report Page as a Dashboard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 name="Picture 2"/>
          <p:cNvPicPr>
            <a:picLocks noChangeAspect="1"/>
          </p:cNvPicPr>
          <p:nvPr/>
        </p:nvPicPr>
        <p:blipFill>
          <a:blip r:embed="rId4"/>
          <a:stretch>
            <a:fillRect/>
          </a:stretch>
        </p:blipFill>
        <p:spPr>
          <a:xfrm>
            <a:off x="355042" y="1413636"/>
            <a:ext cx="6523630" cy="4069788"/>
          </a:xfrm>
          <a:prstGeom prst="rect">
            <a:avLst/>
          </a:prstGeom>
        </p:spPr>
      </p:pic>
      <p:sp>
        <p:nvSpPr>
          <p:cNvPr id="9" name="TextBox 8"/>
          <p:cNvSpPr txBox="1"/>
          <p:nvPr/>
        </p:nvSpPr>
        <p:spPr>
          <a:xfrm>
            <a:off x="7776263" y="1855787"/>
            <a:ext cx="3009141"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Useful when you don’t want to be constrained by Grids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All slicers work in Dashboard view</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33889B1A-5F67-4F3E-BEA3-9B1161E7FB76}"/>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4607756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Pin a Live Report Page as a Dashboard Tile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TextBox 8"/>
          <p:cNvSpPr txBox="1"/>
          <p:nvPr/>
        </p:nvSpPr>
        <p:spPr>
          <a:xfrm>
            <a:off x="8529095" y="2111968"/>
            <a:ext cx="3394245"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Useful when:</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The visual you need is constructed of multiple parts</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You want very specific formatting on tile</a:t>
            </a:r>
          </a:p>
          <a:p>
            <a:pPr marL="342900" indent="-342900">
              <a:lnSpc>
                <a:spcPct val="90000"/>
              </a:lnSpc>
              <a:spcAft>
                <a:spcPts val="18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Manually update the URL to an appropriate URL</a:t>
            </a:r>
          </a:p>
        </p:txBody>
      </p:sp>
      <p:grpSp>
        <p:nvGrpSpPr>
          <p:cNvPr id="12" name="Group 11"/>
          <p:cNvGrpSpPr/>
          <p:nvPr/>
        </p:nvGrpSpPr>
        <p:grpSpPr>
          <a:xfrm>
            <a:off x="542900" y="1364406"/>
            <a:ext cx="7343799" cy="5026113"/>
            <a:chOff x="542900" y="1748454"/>
            <a:chExt cx="7343799" cy="5026113"/>
          </a:xfrm>
        </p:grpSpPr>
        <p:pic>
          <p:nvPicPr>
            <p:cNvPr id="10" name="Picture 9"/>
            <p:cNvPicPr>
              <a:picLocks noChangeAspect="1"/>
            </p:cNvPicPr>
            <p:nvPr/>
          </p:nvPicPr>
          <p:blipFill>
            <a:blip r:embed="rId4"/>
            <a:stretch>
              <a:fillRect/>
            </a:stretch>
          </p:blipFill>
          <p:spPr>
            <a:xfrm>
              <a:off x="542900" y="1748454"/>
              <a:ext cx="7343799" cy="5026113"/>
            </a:xfrm>
            <a:prstGeom prst="rect">
              <a:avLst/>
            </a:prstGeom>
          </p:spPr>
        </p:pic>
        <p:sp>
          <p:nvSpPr>
            <p:cNvPr id="4" name="Rectangle 3"/>
            <p:cNvSpPr/>
            <p:nvPr/>
          </p:nvSpPr>
          <p:spPr bwMode="auto">
            <a:xfrm>
              <a:off x="3032054" y="1748454"/>
              <a:ext cx="2416246" cy="16995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DD4F1A5D-C38A-4A66-8992-9B1C8E5798C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6797706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Colors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1101503"/>
            <a:ext cx="11617883" cy="4462760"/>
          </a:xfrm>
          <a:prstGeom prst="rect">
            <a:avLst/>
          </a:prstGeom>
        </p:spPr>
        <p:txBody>
          <a:bodyPr wrap="square">
            <a:spAutoFit/>
          </a:bodyPr>
          <a:lstStyle/>
          <a:p>
            <a:r>
              <a:rPr lang="en-US" sz="2400" dirty="0"/>
              <a:t>How do you pick a color scheme?</a:t>
            </a:r>
          </a:p>
          <a:p>
            <a:endParaRPr lang="en-US" sz="2400" dirty="0">
              <a:latin typeface="+mj-lt"/>
            </a:endParaRPr>
          </a:p>
          <a:p>
            <a:pPr marL="285750" indent="-285750">
              <a:spcAft>
                <a:spcPts val="1200"/>
              </a:spcAft>
              <a:buFont typeface="Arial" panose="020B0604020202020204" pitchFamily="34" charset="0"/>
              <a:buChar char="•"/>
            </a:pPr>
            <a:r>
              <a:rPr lang="en-US" sz="2400" dirty="0">
                <a:latin typeface="+mj-lt"/>
              </a:rPr>
              <a:t>Check with your Marketing team for Color/Style Guides</a:t>
            </a:r>
          </a:p>
          <a:p>
            <a:pPr marL="285750" indent="-285750">
              <a:spcAft>
                <a:spcPts val="1200"/>
              </a:spcAft>
              <a:buFont typeface="Arial" panose="020B0604020202020204" pitchFamily="34" charset="0"/>
              <a:buChar char="•"/>
            </a:pPr>
            <a:r>
              <a:rPr lang="en-US" sz="2400" dirty="0">
                <a:latin typeface="+mj-lt"/>
              </a:rPr>
              <a:t>Use Cynthia Brewer’s </a:t>
            </a:r>
            <a:r>
              <a:rPr lang="en-US" sz="2400" dirty="0">
                <a:latin typeface="+mj-lt"/>
                <a:hlinkClick r:id="rId4"/>
              </a:rPr>
              <a:t>Color Brewer</a:t>
            </a:r>
            <a:r>
              <a:rPr lang="en-US" sz="2400" dirty="0">
                <a:latin typeface="+mj-lt"/>
              </a:rPr>
              <a:t> or other sites to choose Color Blind friendly colors</a:t>
            </a:r>
          </a:p>
          <a:p>
            <a:pPr marL="285750" indent="-285750">
              <a:spcAft>
                <a:spcPts val="1200"/>
              </a:spcAft>
              <a:buFont typeface="Arial" panose="020B0604020202020204" pitchFamily="34" charset="0"/>
              <a:buChar char="•"/>
            </a:pPr>
            <a:r>
              <a:rPr lang="en-US" sz="2400" dirty="0">
                <a:latin typeface="+mj-lt"/>
              </a:rPr>
              <a:t>Use the </a:t>
            </a:r>
            <a:r>
              <a:rPr lang="en-US" sz="2400" dirty="0">
                <a:latin typeface="+mj-lt"/>
                <a:hlinkClick r:id="rId5"/>
              </a:rPr>
              <a:t>Adobe Color Wheel</a:t>
            </a:r>
            <a:r>
              <a:rPr lang="en-US" sz="2400" dirty="0">
                <a:latin typeface="+mj-lt"/>
              </a:rPr>
              <a:t> to get custom complementary colors</a:t>
            </a:r>
          </a:p>
          <a:p>
            <a:pPr marL="285750" indent="-285750">
              <a:spcAft>
                <a:spcPts val="1200"/>
              </a:spcAft>
              <a:buFont typeface="Arial" panose="020B0604020202020204" pitchFamily="34" charset="0"/>
              <a:buChar char="•"/>
            </a:pPr>
            <a:r>
              <a:rPr lang="en-US" sz="2400" dirty="0">
                <a:latin typeface="+mj-lt"/>
                <a:hlinkClick r:id="rId6"/>
              </a:rPr>
              <a:t>Paletton.com</a:t>
            </a:r>
            <a:r>
              <a:rPr lang="en-US" sz="2400" dirty="0">
                <a:latin typeface="+mj-lt"/>
              </a:rPr>
              <a:t> is the color scheme generator that the Power BI product team uses</a:t>
            </a:r>
          </a:p>
          <a:p>
            <a:pPr marL="285750" indent="-285750">
              <a:spcAft>
                <a:spcPts val="1200"/>
              </a:spcAft>
              <a:buFont typeface="Arial" panose="020B0604020202020204" pitchFamily="34" charset="0"/>
              <a:buChar char="•"/>
            </a:pPr>
            <a:r>
              <a:rPr lang="en-US" sz="2400" dirty="0">
                <a:latin typeface="+mj-lt"/>
              </a:rPr>
              <a:t>Color Blind Sensitive: </a:t>
            </a:r>
            <a:r>
              <a:rPr lang="en-US" sz="2400" b="1" dirty="0">
                <a:latin typeface="+mj-lt"/>
              </a:rPr>
              <a:t>Contrast Analyzer </a:t>
            </a:r>
            <a:r>
              <a:rPr lang="en-US" sz="2400" dirty="0">
                <a:latin typeface="+mj-lt"/>
              </a:rPr>
              <a:t>is a tool you can use that creates a “lens” to see how people with visual disabilities would view your reports:  </a:t>
            </a:r>
            <a:r>
              <a:rPr lang="en-US" dirty="0">
                <a:latin typeface="+mj-lt"/>
                <a:hlinkClick r:id="rId7"/>
              </a:rPr>
              <a:t>https://developer.paciellogroup.com/resources/contrastanalyser/</a:t>
            </a:r>
            <a:r>
              <a:rPr lang="en-US" dirty="0">
                <a:latin typeface="+mj-lt"/>
              </a:rPr>
              <a:t> </a:t>
            </a:r>
            <a:endParaRPr lang="en-US" sz="2400" dirty="0">
              <a:latin typeface="+mj-lt"/>
            </a:endParaRPr>
          </a:p>
          <a:p>
            <a:pPr marL="285750" indent="-285750">
              <a:spcAft>
                <a:spcPts val="1200"/>
              </a:spcAft>
              <a:buFont typeface="Arial" panose="020B0604020202020204" pitchFamily="34" charset="0"/>
              <a:buChar char="•"/>
            </a:pPr>
            <a:r>
              <a:rPr lang="en-US" sz="2400" dirty="0">
                <a:latin typeface="+mj-lt"/>
              </a:rPr>
              <a:t>Use Power BI’s default color scheme</a:t>
            </a:r>
          </a:p>
        </p:txBody>
      </p:sp>
      <p:sp>
        <p:nvSpPr>
          <p:cNvPr id="15" name="TextBox 14"/>
          <p:cNvSpPr txBox="1"/>
          <p:nvPr/>
        </p:nvSpPr>
        <p:spPr>
          <a:xfrm>
            <a:off x="377688" y="5898504"/>
            <a:ext cx="10155362"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 Tip: Use </a:t>
            </a:r>
            <a:r>
              <a:rPr lang="en-US" sz="2400" dirty="0">
                <a:gradFill>
                  <a:gsLst>
                    <a:gs pos="2917">
                      <a:schemeClr val="tx1"/>
                    </a:gs>
                    <a:gs pos="30000">
                      <a:schemeClr val="tx1"/>
                    </a:gs>
                  </a:gsLst>
                  <a:lin ang="5400000" scaled="0"/>
                </a:gradFill>
                <a:hlinkClick r:id="rId8"/>
              </a:rPr>
              <a:t>Pixie</a:t>
            </a:r>
            <a:r>
              <a:rPr lang="en-US" sz="2400" dirty="0">
                <a:gradFill>
                  <a:gsLst>
                    <a:gs pos="2917">
                      <a:schemeClr val="tx1"/>
                    </a:gs>
                    <a:gs pos="30000">
                      <a:schemeClr val="tx1"/>
                    </a:gs>
                  </a:gsLst>
                  <a:lin ang="5400000" scaled="0"/>
                </a:gradFill>
              </a:rPr>
              <a:t> or a similar tool to pick colors from Internet and other places</a:t>
            </a:r>
          </a:p>
        </p:txBody>
      </p:sp>
      <p:sp>
        <p:nvSpPr>
          <p:cNvPr id="2" name="Footer Placeholder 1">
            <a:extLst>
              <a:ext uri="{FF2B5EF4-FFF2-40B4-BE49-F238E27FC236}">
                <a16:creationId xmlns:a16="http://schemas.microsoft.com/office/drawing/2014/main" id="{A4EFFA37-6E5A-4AD8-A26E-40A96E51054D}"/>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3337449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Types of Colors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86" y="1989127"/>
            <a:ext cx="3144975" cy="161576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7435" y="1989127"/>
            <a:ext cx="3246498" cy="161576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6006" y="1989127"/>
            <a:ext cx="2179063" cy="1615768"/>
          </a:xfrm>
          <a:prstGeom prst="rect">
            <a:avLst/>
          </a:prstGeom>
        </p:spPr>
      </p:pic>
      <p:sp>
        <p:nvSpPr>
          <p:cNvPr id="13" name="TextBox 12"/>
          <p:cNvSpPr txBox="1"/>
          <p:nvPr/>
        </p:nvSpPr>
        <p:spPr>
          <a:xfrm>
            <a:off x="938263" y="3740296"/>
            <a:ext cx="305709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Sequential </a:t>
            </a:r>
          </a:p>
        </p:txBody>
      </p:sp>
      <p:sp>
        <p:nvSpPr>
          <p:cNvPr id="14" name="TextBox 13"/>
          <p:cNvSpPr txBox="1"/>
          <p:nvPr/>
        </p:nvSpPr>
        <p:spPr>
          <a:xfrm>
            <a:off x="4852626" y="3740296"/>
            <a:ext cx="305709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Divergent</a:t>
            </a:r>
          </a:p>
        </p:txBody>
      </p:sp>
      <p:sp>
        <p:nvSpPr>
          <p:cNvPr id="15" name="TextBox 14"/>
          <p:cNvSpPr txBox="1"/>
          <p:nvPr/>
        </p:nvSpPr>
        <p:spPr>
          <a:xfrm>
            <a:off x="8766989" y="3740296"/>
            <a:ext cx="305709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Qualitative</a:t>
            </a:r>
          </a:p>
        </p:txBody>
      </p:sp>
      <p:sp>
        <p:nvSpPr>
          <p:cNvPr id="3" name="TextBox 2"/>
          <p:cNvSpPr txBox="1"/>
          <p:nvPr/>
        </p:nvSpPr>
        <p:spPr>
          <a:xfrm>
            <a:off x="850386" y="4597400"/>
            <a:ext cx="314497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When you have to imply an increasing or decreasing scale</a:t>
            </a:r>
          </a:p>
        </p:txBody>
      </p:sp>
      <p:sp>
        <p:nvSpPr>
          <p:cNvPr id="17" name="TextBox 16"/>
          <p:cNvSpPr txBox="1"/>
          <p:nvPr/>
        </p:nvSpPr>
        <p:spPr>
          <a:xfrm>
            <a:off x="4977434" y="4597400"/>
            <a:ext cx="3246499"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When there are two divergent set of values with a middle ground</a:t>
            </a:r>
          </a:p>
        </p:txBody>
      </p:sp>
      <p:sp>
        <p:nvSpPr>
          <p:cNvPr id="18" name="TextBox 17"/>
          <p:cNvSpPr txBox="1"/>
          <p:nvPr/>
        </p:nvSpPr>
        <p:spPr>
          <a:xfrm>
            <a:off x="8875644" y="4592355"/>
            <a:ext cx="2948444"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When the values don’t have any logical ordering</a:t>
            </a:r>
          </a:p>
        </p:txBody>
      </p:sp>
      <p:sp>
        <p:nvSpPr>
          <p:cNvPr id="2" name="Footer Placeholder 1">
            <a:extLst>
              <a:ext uri="{FF2B5EF4-FFF2-40B4-BE49-F238E27FC236}">
                <a16:creationId xmlns:a16="http://schemas.microsoft.com/office/drawing/2014/main" id="{77539C3F-0F7E-4B62-AEEF-8A8B4F7789C8}"/>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5107383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Things to remember when using colors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6" name="Rectangle 15"/>
          <p:cNvSpPr/>
          <p:nvPr/>
        </p:nvSpPr>
        <p:spPr>
          <a:xfrm>
            <a:off x="311584" y="1946263"/>
            <a:ext cx="11880415"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mj-lt"/>
              </a:rPr>
              <a:t>Do not have more than 3-5 colors display on a single visual (think of Short Term memory) </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The eye cannot differentiate more than 5 colors of same hue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Try to have a semantic meaning for your colors (Red = Bad, Green = Good)</a:t>
            </a:r>
          </a:p>
        </p:txBody>
      </p:sp>
      <p:pic>
        <p:nvPicPr>
          <p:cNvPr id="17" name="Picture 16"/>
          <p:cNvPicPr>
            <a:picLocks noChangeAspect="1"/>
          </p:cNvPicPr>
          <p:nvPr/>
        </p:nvPicPr>
        <p:blipFill>
          <a:blip r:embed="rId4"/>
          <a:stretch>
            <a:fillRect/>
          </a:stretch>
        </p:blipFill>
        <p:spPr>
          <a:xfrm>
            <a:off x="1988830" y="4253857"/>
            <a:ext cx="1952545" cy="198487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9442" y="4883846"/>
            <a:ext cx="504303" cy="504303"/>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68" y="4883846"/>
            <a:ext cx="504303" cy="504303"/>
          </a:xfrm>
          <a:prstGeom prst="rect">
            <a:avLst/>
          </a:prstGeom>
        </p:spPr>
      </p:pic>
      <p:pic>
        <p:nvPicPr>
          <p:cNvPr id="3" name="Picture 2"/>
          <p:cNvPicPr>
            <a:picLocks noChangeAspect="1"/>
          </p:cNvPicPr>
          <p:nvPr/>
        </p:nvPicPr>
        <p:blipFill>
          <a:blip r:embed="rId6"/>
          <a:stretch>
            <a:fillRect/>
          </a:stretch>
        </p:blipFill>
        <p:spPr>
          <a:xfrm>
            <a:off x="6688505" y="4253857"/>
            <a:ext cx="3718004" cy="1984872"/>
          </a:xfrm>
          <a:prstGeom prst="rect">
            <a:avLst/>
          </a:prstGeom>
        </p:spPr>
      </p:pic>
      <p:sp>
        <p:nvSpPr>
          <p:cNvPr id="2" name="Footer Placeholder 1">
            <a:extLst>
              <a:ext uri="{FF2B5EF4-FFF2-40B4-BE49-F238E27FC236}">
                <a16:creationId xmlns:a16="http://schemas.microsoft.com/office/drawing/2014/main" id="{643E4C5E-245B-478C-AE1C-D67236AFED8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23476896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Make your own Theme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265832" y="876592"/>
            <a:ext cx="8727542" cy="5906530"/>
          </a:xfrm>
          <a:prstGeom prst="rect">
            <a:avLst/>
          </a:prstGeom>
        </p:spPr>
        <p:txBody>
          <a:bodyPr wrap="square">
            <a:normAutofit/>
          </a:bodyPr>
          <a:lstStyle/>
          <a:p>
            <a:r>
              <a:rPr lang="en-US" sz="2400" dirty="0"/>
              <a:t>Theme files are simple JSON files</a:t>
            </a:r>
          </a:p>
          <a:p>
            <a:endParaRPr lang="en-US" sz="2400" dirty="0">
              <a:latin typeface="+mj-lt"/>
            </a:endParaRPr>
          </a:p>
          <a:p>
            <a:pPr marL="285750" indent="-285750">
              <a:buFont typeface="Arial" panose="020B0604020202020204" pitchFamily="34" charset="0"/>
              <a:buChar char="•"/>
            </a:pPr>
            <a:r>
              <a:rPr lang="en-US" sz="2400" dirty="0">
                <a:latin typeface="+mj-lt"/>
              </a:rPr>
              <a:t>Import the theme into your PBIX to update styles in your report</a:t>
            </a:r>
          </a:p>
          <a:p>
            <a:pPr marL="742950" lvl="1" indent="-285750">
              <a:buFont typeface="Arial" panose="020B0604020202020204" pitchFamily="34" charset="0"/>
              <a:buChar char="•"/>
            </a:pPr>
            <a:r>
              <a:rPr lang="en-US" sz="2400" dirty="0">
                <a:latin typeface="+mj-lt"/>
              </a:rPr>
              <a:t>Color palette</a:t>
            </a:r>
          </a:p>
          <a:p>
            <a:pPr marL="742950" lvl="1" indent="-285750">
              <a:buFont typeface="Arial" panose="020B0604020202020204" pitchFamily="34" charset="0"/>
              <a:buChar char="•"/>
            </a:pPr>
            <a:r>
              <a:rPr lang="en-US" sz="2400" dirty="0">
                <a:latin typeface="+mj-lt"/>
              </a:rPr>
              <a:t>Font</a:t>
            </a:r>
          </a:p>
          <a:p>
            <a:pPr marL="742950" lvl="1" indent="-285750">
              <a:buFont typeface="Arial" panose="020B0604020202020204" pitchFamily="34" charset="0"/>
              <a:buChar char="•"/>
            </a:pPr>
            <a:r>
              <a:rPr lang="en-US" sz="2400" dirty="0">
                <a:latin typeface="+mj-lt"/>
              </a:rPr>
              <a:t>Visual Formatting (and more…)</a:t>
            </a:r>
          </a:p>
          <a:p>
            <a:pPr marL="285750" indent="-285750">
              <a:spcBef>
                <a:spcPts val="1200"/>
              </a:spcBef>
              <a:spcAft>
                <a:spcPts val="1800"/>
              </a:spcAft>
              <a:buFont typeface="Arial" panose="020B0604020202020204" pitchFamily="34" charset="0"/>
              <a:buChar char="•"/>
            </a:pPr>
            <a:r>
              <a:rPr lang="en-US" sz="2400" dirty="0">
                <a:latin typeface="+mj-lt"/>
              </a:rPr>
              <a:t>Check out pre-made themes in the </a:t>
            </a:r>
            <a:r>
              <a:rPr lang="en-US" sz="2400" dirty="0">
                <a:latin typeface="+mj-lt"/>
                <a:hlinkClick r:id="rId4"/>
              </a:rPr>
              <a:t>Power BI Theme Gallery</a:t>
            </a:r>
            <a:endParaRPr lang="en-US" sz="2400" dirty="0">
              <a:latin typeface="+mj-lt"/>
            </a:endParaRPr>
          </a:p>
          <a:p>
            <a:pPr marL="285750" indent="-285750">
              <a:spcAft>
                <a:spcPts val="1800"/>
              </a:spcAft>
              <a:buFont typeface="Arial" panose="020B0604020202020204" pitchFamily="34" charset="0"/>
              <a:buChar char="•"/>
            </a:pPr>
            <a:r>
              <a:rPr lang="en-US" sz="2400" dirty="0">
                <a:latin typeface="+mj-lt"/>
              </a:rPr>
              <a:t>Blog post on how to apply themes: </a:t>
            </a:r>
            <a:r>
              <a:rPr lang="en-US" sz="2400" dirty="0">
                <a:latin typeface="+mj-lt"/>
                <a:hlinkClick r:id="rId5"/>
              </a:rPr>
              <a:t>https://powerbi.microsoft.com/en-us/blog/power-bi-community-report-theme-gallery/</a:t>
            </a:r>
            <a:endParaRPr lang="en-US" sz="2400" dirty="0">
              <a:latin typeface="+mj-lt"/>
            </a:endParaRPr>
          </a:p>
          <a:p>
            <a:pPr marL="285750" indent="-285750">
              <a:spcAft>
                <a:spcPts val="1800"/>
              </a:spcAft>
              <a:buFont typeface="Arial" panose="020B0604020202020204" pitchFamily="34" charset="0"/>
              <a:buChar char="•"/>
            </a:pPr>
            <a:r>
              <a:rPr lang="en-US" sz="2400" dirty="0">
                <a:latin typeface="+mj-lt"/>
              </a:rPr>
              <a:t>Theme Generator:  </a:t>
            </a:r>
            <a:r>
              <a:rPr lang="en-US" sz="2400" dirty="0">
                <a:latin typeface="+mj-lt"/>
                <a:hlinkClick r:id="rId6"/>
              </a:rPr>
              <a:t>https://powerbi.tips/tools/report-theme-generator-v3/</a:t>
            </a:r>
            <a:r>
              <a:rPr lang="en-US" sz="2400" dirty="0">
                <a:latin typeface="+mj-lt"/>
              </a:rPr>
              <a:t> </a:t>
            </a:r>
          </a:p>
        </p:txBody>
      </p:sp>
      <p:pic>
        <p:nvPicPr>
          <p:cNvPr id="4" name="Picture 3">
            <a:extLst>
              <a:ext uri="{FF2B5EF4-FFF2-40B4-BE49-F238E27FC236}">
                <a16:creationId xmlns:a16="http://schemas.microsoft.com/office/drawing/2014/main" id="{BF36BB79-5F69-48AB-AAEE-CF1E040DA13B}"/>
              </a:ext>
            </a:extLst>
          </p:cNvPr>
          <p:cNvPicPr>
            <a:picLocks noChangeAspect="1"/>
          </p:cNvPicPr>
          <p:nvPr/>
        </p:nvPicPr>
        <p:blipFill>
          <a:blip r:embed="rId7"/>
          <a:stretch>
            <a:fillRect/>
          </a:stretch>
        </p:blipFill>
        <p:spPr>
          <a:xfrm>
            <a:off x="8993374" y="4602793"/>
            <a:ext cx="3013444" cy="1555174"/>
          </a:xfrm>
          <a:prstGeom prst="rect">
            <a:avLst/>
          </a:prstGeom>
          <a:ln>
            <a:solidFill>
              <a:schemeClr val="tx1"/>
            </a:solidFill>
          </a:ln>
        </p:spPr>
      </p:pic>
      <p:pic>
        <p:nvPicPr>
          <p:cNvPr id="9" name="Picture 8">
            <a:extLst>
              <a:ext uri="{FF2B5EF4-FFF2-40B4-BE49-F238E27FC236}">
                <a16:creationId xmlns:a16="http://schemas.microsoft.com/office/drawing/2014/main" id="{DFDEC659-EEA2-4958-8919-9F1EC70F45D4}"/>
              </a:ext>
            </a:extLst>
          </p:cNvPr>
          <p:cNvPicPr>
            <a:picLocks noChangeAspect="1"/>
          </p:cNvPicPr>
          <p:nvPr/>
        </p:nvPicPr>
        <p:blipFill>
          <a:blip r:embed="rId8"/>
          <a:stretch>
            <a:fillRect/>
          </a:stretch>
        </p:blipFill>
        <p:spPr>
          <a:xfrm>
            <a:off x="8993374" y="2930050"/>
            <a:ext cx="2772195" cy="1413662"/>
          </a:xfrm>
          <a:prstGeom prst="rect">
            <a:avLst/>
          </a:prstGeom>
          <a:ln>
            <a:solidFill>
              <a:schemeClr val="tx1"/>
            </a:solidFill>
          </a:ln>
        </p:spPr>
      </p:pic>
      <p:pic>
        <p:nvPicPr>
          <p:cNvPr id="10" name="Picture 9">
            <a:extLst>
              <a:ext uri="{FF2B5EF4-FFF2-40B4-BE49-F238E27FC236}">
                <a16:creationId xmlns:a16="http://schemas.microsoft.com/office/drawing/2014/main" id="{C7F73C8E-6BF2-40E4-875E-F57C1299D3B8}"/>
              </a:ext>
            </a:extLst>
          </p:cNvPr>
          <p:cNvPicPr>
            <a:picLocks noChangeAspect="1"/>
          </p:cNvPicPr>
          <p:nvPr/>
        </p:nvPicPr>
        <p:blipFill>
          <a:blip r:embed="rId9"/>
          <a:stretch>
            <a:fillRect/>
          </a:stretch>
        </p:blipFill>
        <p:spPr>
          <a:xfrm>
            <a:off x="8993374" y="1409996"/>
            <a:ext cx="3033266" cy="1260972"/>
          </a:xfrm>
          <a:prstGeom prst="rect">
            <a:avLst/>
          </a:prstGeom>
          <a:ln>
            <a:solidFill>
              <a:schemeClr val="tx1"/>
            </a:solidFill>
          </a:ln>
        </p:spPr>
      </p:pic>
      <p:sp>
        <p:nvSpPr>
          <p:cNvPr id="2" name="Footer Placeholder 1">
            <a:extLst>
              <a:ext uri="{FF2B5EF4-FFF2-40B4-BE49-F238E27FC236}">
                <a16:creationId xmlns:a16="http://schemas.microsoft.com/office/drawing/2014/main" id="{1C9B88BC-3944-4BB7-BB9E-7CC09A605C1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4366100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Font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3" name="Diagram 2"/>
          <p:cNvGraphicFramePr/>
          <p:nvPr>
            <p:extLst>
              <p:ext uri="{D42A27DB-BD31-4B8C-83A1-F6EECF244321}">
                <p14:modId xmlns:p14="http://schemas.microsoft.com/office/powerpoint/2010/main" val="1663316228"/>
              </p:ext>
            </p:extLst>
          </p:nvPr>
        </p:nvGraphicFramePr>
        <p:xfrm>
          <a:off x="1198065" y="583653"/>
          <a:ext cx="4949749" cy="46539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1649581" y="4463618"/>
            <a:ext cx="1035861" cy="584775"/>
          </a:xfrm>
          <a:prstGeom prst="rect">
            <a:avLst/>
          </a:prstGeom>
        </p:spPr>
        <p:txBody>
          <a:bodyPr wrap="none">
            <a:spAutoFit/>
          </a:bodyPr>
          <a:lstStyle/>
          <a:p>
            <a:r>
              <a:rPr lang="en-US" sz="3200" dirty="0">
                <a:latin typeface="Georgia" panose="02040502050405020303" pitchFamily="18" charset="0"/>
              </a:rPr>
              <a:t>Serif</a:t>
            </a:r>
            <a:endParaRPr lang="en-US" sz="3200" dirty="0">
              <a:effectLst/>
              <a:latin typeface="wf_segoe-ui_light"/>
            </a:endParaRPr>
          </a:p>
        </p:txBody>
      </p:sp>
      <p:sp>
        <p:nvSpPr>
          <p:cNvPr id="5" name="Rectangle 4"/>
          <p:cNvSpPr/>
          <p:nvPr/>
        </p:nvSpPr>
        <p:spPr>
          <a:xfrm>
            <a:off x="4028024" y="4525172"/>
            <a:ext cx="1622560" cy="461665"/>
          </a:xfrm>
          <a:prstGeom prst="rect">
            <a:avLst/>
          </a:prstGeom>
        </p:spPr>
        <p:txBody>
          <a:bodyPr wrap="none">
            <a:spAutoFit/>
          </a:bodyPr>
          <a:lstStyle/>
          <a:p>
            <a:r>
              <a:rPr lang="en-US" sz="2400" dirty="0">
                <a:latin typeface="wf_segoe-ui_light"/>
              </a:rPr>
              <a:t>Sans-Serif</a:t>
            </a:r>
            <a:endParaRPr lang="en-US" sz="2400" dirty="0">
              <a:effectLst/>
              <a:latin typeface="wf_segoe-ui_light"/>
            </a:endParaRPr>
          </a:p>
        </p:txBody>
      </p:sp>
      <p:sp>
        <p:nvSpPr>
          <p:cNvPr id="9" name="Rectangle 8"/>
          <p:cNvSpPr/>
          <p:nvPr/>
        </p:nvSpPr>
        <p:spPr>
          <a:xfrm>
            <a:off x="6732335" y="4555949"/>
            <a:ext cx="1569660" cy="400110"/>
          </a:xfrm>
          <a:prstGeom prst="rect">
            <a:avLst/>
          </a:prstGeom>
        </p:spPr>
        <p:txBody>
          <a:bodyPr wrap="none">
            <a:spAutoFit/>
          </a:bodyPr>
          <a:lstStyle/>
          <a:p>
            <a:r>
              <a:rPr lang="en-US" sz="2000" dirty="0">
                <a:latin typeface="Courier New" panose="02070309020205020404" pitchFamily="49" charset="0"/>
              </a:rPr>
              <a:t>Monospace</a:t>
            </a:r>
            <a:endParaRPr lang="en-US" sz="2000" dirty="0">
              <a:effectLst/>
              <a:latin typeface="wf_segoe-ui_light"/>
            </a:endParaRPr>
          </a:p>
        </p:txBody>
      </p:sp>
      <p:sp>
        <p:nvSpPr>
          <p:cNvPr id="10" name="Rectangle 9"/>
          <p:cNvSpPr/>
          <p:nvPr/>
        </p:nvSpPr>
        <p:spPr>
          <a:xfrm>
            <a:off x="9410247" y="4555949"/>
            <a:ext cx="1247457" cy="400110"/>
          </a:xfrm>
          <a:prstGeom prst="rect">
            <a:avLst/>
          </a:prstGeom>
        </p:spPr>
        <p:txBody>
          <a:bodyPr wrap="none">
            <a:spAutoFit/>
          </a:bodyPr>
          <a:lstStyle/>
          <a:p>
            <a:r>
              <a:rPr lang="en-US" sz="2000" dirty="0">
                <a:latin typeface="Comic Sans MS" panose="030F0702030302020204" pitchFamily="66" charset="0"/>
              </a:rPr>
              <a:t>Informal</a:t>
            </a:r>
            <a:endParaRPr lang="en-US" sz="2000" dirty="0">
              <a:effectLst/>
              <a:latin typeface="wf_segoe-ui_light"/>
            </a:endParaRPr>
          </a:p>
        </p:txBody>
      </p:sp>
      <p:sp>
        <p:nvSpPr>
          <p:cNvPr id="11" name="Rectangle 10"/>
          <p:cNvSpPr/>
          <p:nvPr/>
        </p:nvSpPr>
        <p:spPr>
          <a:xfrm>
            <a:off x="355042" y="5426832"/>
            <a:ext cx="9403536" cy="830997"/>
          </a:xfrm>
          <a:prstGeom prst="rect">
            <a:avLst/>
          </a:prstGeom>
        </p:spPr>
        <p:txBody>
          <a:bodyPr wrap="none">
            <a:spAutoFit/>
          </a:bodyPr>
          <a:lstStyle/>
          <a:p>
            <a:pPr marL="285750" indent="-285750">
              <a:buFont typeface="Arial" panose="020B0604020202020204" pitchFamily="34" charset="0"/>
              <a:buChar char="•"/>
            </a:pPr>
            <a:r>
              <a:rPr lang="en-US" sz="2400" dirty="0">
                <a:latin typeface="+mj-lt"/>
              </a:rPr>
              <a:t>Sans-Serif fonts most suited for Digital Media in a Professional Setting</a:t>
            </a:r>
          </a:p>
          <a:p>
            <a:pPr marL="285750" indent="-285750">
              <a:buFont typeface="Arial" panose="020B0604020202020204" pitchFamily="34" charset="0"/>
              <a:buChar char="•"/>
            </a:pPr>
            <a:r>
              <a:rPr lang="en-US" sz="2400" dirty="0">
                <a:latin typeface="+mj-lt"/>
              </a:rPr>
              <a:t>Ex. Segoe, Calibri, Trebuchet</a:t>
            </a:r>
          </a:p>
        </p:txBody>
      </p:sp>
      <p:graphicFrame>
        <p:nvGraphicFramePr>
          <p:cNvPr id="12" name="Diagram 11"/>
          <p:cNvGraphicFramePr/>
          <p:nvPr>
            <p:extLst>
              <p:ext uri="{D42A27DB-BD31-4B8C-83A1-F6EECF244321}">
                <p14:modId xmlns:p14="http://schemas.microsoft.com/office/powerpoint/2010/main" val="534309682"/>
              </p:ext>
            </p:extLst>
          </p:nvPr>
        </p:nvGraphicFramePr>
        <p:xfrm>
          <a:off x="6368303" y="3149600"/>
          <a:ext cx="2311240" cy="11709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p:cNvGraphicFramePr/>
          <p:nvPr>
            <p:extLst>
              <p:ext uri="{D42A27DB-BD31-4B8C-83A1-F6EECF244321}">
                <p14:modId xmlns:p14="http://schemas.microsoft.com/office/powerpoint/2010/main" val="3551210168"/>
              </p:ext>
            </p:extLst>
          </p:nvPr>
        </p:nvGraphicFramePr>
        <p:xfrm>
          <a:off x="8909954" y="3149600"/>
          <a:ext cx="2311240" cy="117096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 name="Footer Placeholder 1">
            <a:extLst>
              <a:ext uri="{FF2B5EF4-FFF2-40B4-BE49-F238E27FC236}">
                <a16:creationId xmlns:a16="http://schemas.microsoft.com/office/drawing/2014/main" id="{3BD2CF07-5E09-444D-8540-B6D2F52BE1E9}"/>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4946096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Changing font weight using three techniques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3" name="Rectangle 12"/>
          <p:cNvSpPr/>
          <p:nvPr/>
        </p:nvSpPr>
        <p:spPr>
          <a:xfrm>
            <a:off x="355042" y="1055268"/>
            <a:ext cx="8165184" cy="4216539"/>
          </a:xfrm>
          <a:prstGeom prst="rect">
            <a:avLst/>
          </a:prstGeom>
        </p:spPr>
        <p:txBody>
          <a:bodyPr wrap="none">
            <a:spAutoFit/>
          </a:bodyPr>
          <a:lstStyle/>
          <a:p>
            <a:pPr marL="285750" indent="-285750">
              <a:buFont typeface="Arial" panose="020B0604020202020204" pitchFamily="34" charset="0"/>
              <a:buChar char="•"/>
            </a:pPr>
            <a:r>
              <a:rPr lang="en-US" sz="2400" dirty="0">
                <a:latin typeface="+mj-lt"/>
              </a:rPr>
              <a:t>Change font size</a:t>
            </a:r>
          </a:p>
          <a:p>
            <a:r>
              <a:rPr lang="en-US" sz="2400" dirty="0">
                <a:latin typeface="+mj-lt"/>
              </a:rPr>
              <a:t>	</a:t>
            </a:r>
            <a:r>
              <a:rPr lang="en-US" sz="2800" dirty="0">
                <a:latin typeface="+mj-lt"/>
              </a:rPr>
              <a:t>Hi Power BI		- Segoe UI Light 28</a:t>
            </a:r>
          </a:p>
          <a:p>
            <a:r>
              <a:rPr lang="en-US" sz="2400" dirty="0">
                <a:latin typeface="+mj-lt"/>
              </a:rPr>
              <a:t>	Hi Power BI		- Segoe UI Light 24</a:t>
            </a:r>
          </a:p>
          <a:p>
            <a:endParaRPr lang="en-US" sz="2400" dirty="0">
              <a:latin typeface="+mj-lt"/>
            </a:endParaRPr>
          </a:p>
          <a:p>
            <a:pPr marL="285750" indent="-285750">
              <a:buFont typeface="Arial" panose="020B0604020202020204" pitchFamily="34" charset="0"/>
              <a:buChar char="•"/>
            </a:pPr>
            <a:r>
              <a:rPr lang="en-US" sz="2400" dirty="0">
                <a:latin typeface="+mj-lt"/>
              </a:rPr>
              <a:t>Choose different font with greater weight from same family</a:t>
            </a:r>
          </a:p>
          <a:p>
            <a:r>
              <a:rPr lang="en-US" sz="2400" dirty="0">
                <a:latin typeface="+mj-lt"/>
              </a:rPr>
              <a:t>	</a:t>
            </a:r>
            <a:r>
              <a:rPr lang="en-US" sz="2400" dirty="0"/>
              <a:t>Hi Power BI		- Segoe UI (Body) 24</a:t>
            </a:r>
          </a:p>
          <a:p>
            <a:r>
              <a:rPr lang="en-US" sz="2400" dirty="0">
                <a:latin typeface="+mj-lt"/>
              </a:rPr>
              <a:t>	Hi Power BI		- Segoe UI Light 24</a:t>
            </a:r>
          </a:p>
          <a:p>
            <a:endParaRPr lang="en-US" sz="2400" dirty="0">
              <a:latin typeface="+mj-lt"/>
            </a:endParaRPr>
          </a:p>
          <a:p>
            <a:pPr marL="285750" indent="-285750">
              <a:buFont typeface="Arial" panose="020B0604020202020204" pitchFamily="34" charset="0"/>
              <a:buChar char="•"/>
            </a:pPr>
            <a:r>
              <a:rPr lang="en-US" sz="2400" dirty="0">
                <a:latin typeface="+mj-lt"/>
              </a:rPr>
              <a:t>Bold an existing font</a:t>
            </a:r>
          </a:p>
          <a:p>
            <a:r>
              <a:rPr lang="en-US" sz="2400" dirty="0">
                <a:latin typeface="+mj-lt"/>
              </a:rPr>
              <a:t>	</a:t>
            </a:r>
            <a:r>
              <a:rPr lang="en-US" sz="2400" b="1" dirty="0">
                <a:latin typeface="+mj-lt"/>
              </a:rPr>
              <a:t>Hi Power BI		- Segoe UI Light 24 (Bolded)</a:t>
            </a:r>
          </a:p>
          <a:p>
            <a:r>
              <a:rPr lang="en-US" sz="2400" dirty="0">
                <a:latin typeface="+mj-lt"/>
              </a:rPr>
              <a:t>	Hi Power BI		- Segoe UI Light 24 (Non-Bolded)</a:t>
            </a:r>
          </a:p>
        </p:txBody>
      </p:sp>
      <p:sp>
        <p:nvSpPr>
          <p:cNvPr id="14" name="Rectangle 13"/>
          <p:cNvSpPr/>
          <p:nvPr/>
        </p:nvSpPr>
        <p:spPr>
          <a:xfrm>
            <a:off x="355042" y="5631555"/>
            <a:ext cx="7368620" cy="461665"/>
          </a:xfrm>
          <a:prstGeom prst="rect">
            <a:avLst/>
          </a:prstGeom>
        </p:spPr>
        <p:txBody>
          <a:bodyPr wrap="none">
            <a:spAutoFit/>
          </a:bodyPr>
          <a:lstStyle/>
          <a:p>
            <a:r>
              <a:rPr lang="en-US" sz="2400" dirty="0">
                <a:latin typeface="+mj-lt"/>
              </a:rPr>
              <a:t>Try all three techniques to see which one looks the best </a:t>
            </a:r>
          </a:p>
        </p:txBody>
      </p:sp>
      <p:sp>
        <p:nvSpPr>
          <p:cNvPr id="2" name="Footer Placeholder 1">
            <a:extLst>
              <a:ext uri="{FF2B5EF4-FFF2-40B4-BE49-F238E27FC236}">
                <a16:creationId xmlns:a16="http://schemas.microsoft.com/office/drawing/2014/main" id="{0281937B-3F63-4CAF-BFE7-783287FF2526}"/>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85322672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Font Recommendations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25363"/>
            <a:ext cx="11655840" cy="3785652"/>
          </a:xfrm>
          <a:prstGeom prst="rect">
            <a:avLst/>
          </a:prstGeom>
        </p:spPr>
        <p:txBody>
          <a:bodyPr wrap="square">
            <a:spAutoFit/>
          </a:bodyPr>
          <a:lstStyle/>
          <a:p>
            <a:pPr marL="285750" indent="-285750">
              <a:buFont typeface="Arial" panose="020B0604020202020204" pitchFamily="34" charset="0"/>
              <a:buChar char="•"/>
            </a:pPr>
            <a:r>
              <a:rPr lang="en-US" sz="2400" dirty="0">
                <a:latin typeface="+mj-lt"/>
              </a:rPr>
              <a:t>Choose at the most 2-3 font types/sizes on a report page/dashboard</a:t>
            </a:r>
          </a:p>
          <a:p>
            <a:endParaRPr lang="en-US" sz="2400" dirty="0">
              <a:latin typeface="+mj-lt"/>
            </a:endParaRPr>
          </a:p>
          <a:p>
            <a:pPr marL="285750" lvl="1" indent="-285750">
              <a:buFont typeface="Arial" panose="020B0604020202020204" pitchFamily="34" charset="0"/>
              <a:buChar char="•"/>
            </a:pPr>
            <a:r>
              <a:rPr lang="en-US" sz="2400" dirty="0">
                <a:latin typeface="+mj-lt"/>
              </a:rPr>
              <a:t>Choose a lighter weight font Ex. “Segoe UI Light” for</a:t>
            </a:r>
          </a:p>
          <a:p>
            <a:pPr marL="800100" lvl="2" indent="-342900">
              <a:buFont typeface="Courier New" panose="02070309020205020404" pitchFamily="49" charset="0"/>
              <a:buChar char="o"/>
            </a:pPr>
            <a:r>
              <a:rPr lang="en-US" sz="2400" dirty="0">
                <a:latin typeface="+mj-lt"/>
              </a:rPr>
              <a:t>Axis</a:t>
            </a:r>
          </a:p>
          <a:p>
            <a:pPr marL="800100" lvl="1" indent="-342900">
              <a:buFont typeface="Courier New" panose="02070309020205020404" pitchFamily="49" charset="0"/>
              <a:buChar char="o"/>
            </a:pPr>
            <a:r>
              <a:rPr lang="en-US" sz="2400" dirty="0">
                <a:latin typeface="+mj-lt"/>
              </a:rPr>
              <a:t>Non important Data Labels</a:t>
            </a:r>
          </a:p>
          <a:p>
            <a:pPr marL="800100" lvl="1" indent="-342900">
              <a:buFont typeface="Courier New" panose="02070309020205020404" pitchFamily="49" charset="0"/>
              <a:buChar char="o"/>
            </a:pPr>
            <a:r>
              <a:rPr lang="en-US" sz="2400" dirty="0">
                <a:latin typeface="+mj-lt"/>
              </a:rPr>
              <a:t>Text box</a:t>
            </a:r>
          </a:p>
          <a:p>
            <a:pPr marL="800100" lvl="1" indent="-342900">
              <a:buFont typeface="Courier New" panose="02070309020205020404" pitchFamily="49" charset="0"/>
              <a:buChar char="o"/>
            </a:pPr>
            <a:r>
              <a:rPr lang="en-US" sz="2400" dirty="0">
                <a:latin typeface="+mj-lt"/>
              </a:rPr>
              <a:t>Non Titles</a:t>
            </a:r>
          </a:p>
          <a:p>
            <a:pPr marL="742950" lvl="1"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Use a higher weight font from same family for Titles rather than (bold) Ex. Segoe UI Bold </a:t>
            </a:r>
          </a:p>
        </p:txBody>
      </p:sp>
      <p:sp>
        <p:nvSpPr>
          <p:cNvPr id="2" name="Footer Placeholder 1">
            <a:extLst>
              <a:ext uri="{FF2B5EF4-FFF2-40B4-BE49-F238E27FC236}">
                <a16:creationId xmlns:a16="http://schemas.microsoft.com/office/drawing/2014/main" id="{4E03E570-CB73-4A13-AF27-3B85DB71B980}"/>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7667842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b="1" dirty="0">
                <a:latin typeface="+mn-lt"/>
              </a:rPr>
              <a:t>We see reports everyday that all have the same problem</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Story Telling with Data</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11266" name="Picture 2" descr="image006"/>
          <p:cNvPicPr>
            <a:picLocks noChangeAspect="1" noChangeArrowheads="1"/>
          </p:cNvPicPr>
          <p:nvPr/>
        </p:nvPicPr>
        <p:blipFill rotWithShape="1">
          <a:blip r:embed="rId4">
            <a:extLst>
              <a:ext uri="{28A0092B-C50C-407E-A947-70E740481C1C}">
                <a14:useLocalDpi xmlns:a14="http://schemas.microsoft.com/office/drawing/2010/main" val="0"/>
              </a:ext>
            </a:extLst>
          </a:blip>
          <a:srcRect l="1687" t="13207" r="23279" b="3131"/>
          <a:stretch/>
        </p:blipFill>
        <p:spPr bwMode="auto">
          <a:xfrm>
            <a:off x="353256" y="2230491"/>
            <a:ext cx="5742744" cy="30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image008"/>
          <p:cNvPicPr>
            <a:picLocks noChangeAspect="1" noChangeArrowheads="1"/>
          </p:cNvPicPr>
          <p:nvPr/>
        </p:nvPicPr>
        <p:blipFill rotWithShape="1">
          <a:blip r:embed="rId5">
            <a:extLst>
              <a:ext uri="{28A0092B-C50C-407E-A947-70E740481C1C}">
                <a14:useLocalDpi xmlns:a14="http://schemas.microsoft.com/office/drawing/2010/main" val="0"/>
              </a:ext>
            </a:extLst>
          </a:blip>
          <a:srcRect l="2052" t="14782" r="23109"/>
          <a:stretch/>
        </p:blipFill>
        <p:spPr bwMode="auto">
          <a:xfrm>
            <a:off x="6213512" y="2247440"/>
            <a:ext cx="5662671" cy="302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11555BA8-0A7E-4512-A3EF-1E7BC120D66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103769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Use of Fonts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032" y="893806"/>
            <a:ext cx="9657090" cy="5661311"/>
          </a:xfrm>
          <a:prstGeom prst="rect">
            <a:avLst/>
          </a:prstGeom>
          <a:ln w="12700">
            <a:solidFill>
              <a:schemeClr val="bg2"/>
            </a:solidFill>
          </a:ln>
        </p:spPr>
      </p:pic>
      <p:sp>
        <p:nvSpPr>
          <p:cNvPr id="3" name="Footer Placeholder 2">
            <a:extLst>
              <a:ext uri="{FF2B5EF4-FFF2-40B4-BE49-F238E27FC236}">
                <a16:creationId xmlns:a16="http://schemas.microsoft.com/office/drawing/2014/main" id="{5EB7F037-6E7E-48AF-94A7-59D311087BB5}"/>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9774003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Icons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2" y="5494307"/>
            <a:ext cx="8058681" cy="830997"/>
          </a:xfrm>
          <a:prstGeom prst="rect">
            <a:avLst/>
          </a:prstGeom>
        </p:spPr>
        <p:txBody>
          <a:bodyPr wrap="none">
            <a:spAutoFit/>
          </a:bodyPr>
          <a:lstStyle/>
          <a:p>
            <a:pPr marL="285750" indent="-285750">
              <a:buFont typeface="Arial" panose="020B0604020202020204" pitchFamily="34" charset="0"/>
              <a:buChar char="•"/>
            </a:pPr>
            <a:r>
              <a:rPr lang="en-US" sz="2400" dirty="0">
                <a:latin typeface="+mj-lt"/>
              </a:rPr>
              <a:t>Effective use of icons can add to perceptual depth of a report </a:t>
            </a:r>
          </a:p>
          <a:p>
            <a:pPr marL="285750" indent="-285750">
              <a:buFont typeface="Arial" panose="020B0604020202020204" pitchFamily="34" charset="0"/>
              <a:buChar char="•"/>
            </a:pPr>
            <a:r>
              <a:rPr lang="en-US" sz="2400" dirty="0">
                <a:latin typeface="+mj-lt"/>
              </a:rPr>
              <a:t>Don’t over use icons or misuse icons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421" y="1672683"/>
            <a:ext cx="6126970" cy="3096044"/>
          </a:xfrm>
          <a:prstGeom prst="rect">
            <a:avLst/>
          </a:prstGeom>
        </p:spPr>
      </p:pic>
      <p:sp>
        <p:nvSpPr>
          <p:cNvPr id="2" name="Rectangle 1"/>
          <p:cNvSpPr/>
          <p:nvPr/>
        </p:nvSpPr>
        <p:spPr>
          <a:xfrm>
            <a:off x="1619157" y="2404203"/>
            <a:ext cx="901019" cy="597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C482544-DA99-46A0-8524-327BD762D98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8700765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42FBF6-F55C-4474-8FCE-17D8657F38EA}"/>
              </a:ext>
            </a:extLst>
          </p:cNvPr>
          <p:cNvSpPr txBox="1"/>
          <p:nvPr/>
        </p:nvSpPr>
        <p:spPr>
          <a:xfrm>
            <a:off x="1181501" y="2590793"/>
            <a:ext cx="11756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Light" panose="020B0502040204020203" pitchFamily="34" charset="0"/>
                <a:cs typeface="Segoe UI Light" panose="020B0502040204020203" pitchFamily="34" charset="0"/>
              </a:rPr>
              <a:t>MTD Actual vs MTD Goal</a:t>
            </a:r>
          </a:p>
        </p:txBody>
      </p:sp>
      <p:sp>
        <p:nvSpPr>
          <p:cNvPr id="8" name="Oval 7">
            <a:extLst>
              <a:ext uri="{FF2B5EF4-FFF2-40B4-BE49-F238E27FC236}">
                <a16:creationId xmlns:a16="http://schemas.microsoft.com/office/drawing/2014/main" id="{4E494BCE-CFBD-4C50-8B5B-33B330D788A7}"/>
              </a:ext>
            </a:extLst>
          </p:cNvPr>
          <p:cNvSpPr/>
          <p:nvPr/>
        </p:nvSpPr>
        <p:spPr>
          <a:xfrm>
            <a:off x="2364544" y="2569944"/>
            <a:ext cx="1642187" cy="149289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3B39A18-9C6B-4270-90A6-8A24C456B0E6}"/>
              </a:ext>
            </a:extLst>
          </p:cNvPr>
          <p:cNvSpPr/>
          <p:nvPr/>
        </p:nvSpPr>
        <p:spPr>
          <a:xfrm>
            <a:off x="1107897" y="2125319"/>
            <a:ext cx="2432304" cy="16550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5"/>
                </a:solidFill>
                <a:effectLst/>
                <a:uLnTx/>
                <a:uFillTx/>
                <a:latin typeface="Segoe UI Light" panose="020B0502040204020203" pitchFamily="34" charset="0"/>
                <a:ea typeface="+mn-ea"/>
                <a:cs typeface="Segoe UI Light" panose="020B0502040204020203" pitchFamily="34" charset="0"/>
              </a:rPr>
              <a:t>Month to Date</a:t>
            </a:r>
          </a:p>
        </p:txBody>
      </p:sp>
      <p:pic>
        <p:nvPicPr>
          <p:cNvPr id="10" name="Graphic 9" descr="Daily Calendar">
            <a:extLst>
              <a:ext uri="{FF2B5EF4-FFF2-40B4-BE49-F238E27FC236}">
                <a16:creationId xmlns:a16="http://schemas.microsoft.com/office/drawing/2014/main" id="{5B30FFA8-C4C0-4A41-B9FC-247D2CF802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5970" y="2826525"/>
            <a:ext cx="787532" cy="787532"/>
          </a:xfrm>
          <a:prstGeom prst="rect">
            <a:avLst/>
          </a:prstGeom>
        </p:spPr>
      </p:pic>
      <p:pic>
        <p:nvPicPr>
          <p:cNvPr id="12" name="Picture 11">
            <a:extLst>
              <a:ext uri="{FF2B5EF4-FFF2-40B4-BE49-F238E27FC236}">
                <a16:creationId xmlns:a16="http://schemas.microsoft.com/office/drawing/2014/main" id="{431E90A8-CB4F-4335-86DE-1A29B46A2D31}"/>
              </a:ext>
            </a:extLst>
          </p:cNvPr>
          <p:cNvPicPr>
            <a:picLocks noChangeAspect="1"/>
          </p:cNvPicPr>
          <p:nvPr/>
        </p:nvPicPr>
        <p:blipFill>
          <a:blip r:embed="rId5"/>
          <a:stretch>
            <a:fillRect/>
          </a:stretch>
        </p:blipFill>
        <p:spPr>
          <a:xfrm>
            <a:off x="1107897" y="4960103"/>
            <a:ext cx="3646629" cy="851956"/>
          </a:xfrm>
          <a:prstGeom prst="rect">
            <a:avLst/>
          </a:prstGeom>
        </p:spPr>
      </p:pic>
      <p:sp>
        <p:nvSpPr>
          <p:cNvPr id="13" name="Rectangle 12">
            <a:extLst>
              <a:ext uri="{FF2B5EF4-FFF2-40B4-BE49-F238E27FC236}">
                <a16:creationId xmlns:a16="http://schemas.microsoft.com/office/drawing/2014/main" id="{243B1748-144F-4785-A9E9-211A0AA7299C}"/>
              </a:ext>
            </a:extLst>
          </p:cNvPr>
          <p:cNvSpPr/>
          <p:nvPr/>
        </p:nvSpPr>
        <p:spPr>
          <a:xfrm>
            <a:off x="5740013" y="1472059"/>
            <a:ext cx="6223822"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Rectangle image size 1.81” by 2.66”</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Add header text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Add subtitle text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Add circle shape for icon emphasis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Add icon from native </a:t>
            </a: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t>Office 2016 Icon library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Change color of icon graphic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Light" panose="020F0302020204030204"/>
              </a:rPr>
              <a:t>Snip out the box and save as PNG</a:t>
            </a: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6" name="Rectangle 15">
            <a:extLst>
              <a:ext uri="{FF2B5EF4-FFF2-40B4-BE49-F238E27FC236}">
                <a16:creationId xmlns:a16="http://schemas.microsoft.com/office/drawing/2014/main" id="{246B9C9A-C9F4-4F98-A201-05329B250275}"/>
              </a:ext>
            </a:extLst>
          </p:cNvPr>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D4D98836-3146-4995-95B1-18171ED8F13F}"/>
              </a:ext>
            </a:extLst>
          </p:cNvPr>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Dashboard Tile Art</a:t>
            </a:r>
          </a:p>
        </p:txBody>
      </p:sp>
      <p:pic>
        <p:nvPicPr>
          <p:cNvPr id="18" name="Picture 17">
            <a:extLst>
              <a:ext uri="{FF2B5EF4-FFF2-40B4-BE49-F238E27FC236}">
                <a16:creationId xmlns:a16="http://schemas.microsoft.com/office/drawing/2014/main" id="{15999234-4985-4DB4-97B3-E0A3FA0F29B9}"/>
              </a:ext>
            </a:extLst>
          </p:cNvPr>
          <p:cNvPicPr>
            <a:picLocks noChangeAspect="1"/>
          </p:cNvPicPr>
          <p:nvPr/>
        </p:nvPicPr>
        <p:blipFill>
          <a:blip r:embed="rId6"/>
          <a:stretch>
            <a:fillRect/>
          </a:stretch>
        </p:blipFill>
        <p:spPr>
          <a:xfrm>
            <a:off x="10785404" y="144034"/>
            <a:ext cx="1310624" cy="406167"/>
          </a:xfrm>
          <a:prstGeom prst="rect">
            <a:avLst/>
          </a:prstGeom>
        </p:spPr>
      </p:pic>
      <p:sp>
        <p:nvSpPr>
          <p:cNvPr id="3" name="Footer Placeholder 2">
            <a:extLst>
              <a:ext uri="{FF2B5EF4-FFF2-40B4-BE49-F238E27FC236}">
                <a16:creationId xmlns:a16="http://schemas.microsoft.com/office/drawing/2014/main" id="{428E5560-C998-4730-AE1E-49887B2A0636}"/>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5345784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Proportional Sizes for Custom Dashboard Tiles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5136468" y="1514097"/>
            <a:ext cx="3912418" cy="1200329"/>
          </a:xfrm>
          <a:prstGeom prst="rect">
            <a:avLst/>
          </a:prstGeom>
        </p:spPr>
        <p:txBody>
          <a:bodyPr wrap="none">
            <a:spAutoFit/>
          </a:bodyPr>
          <a:lstStyle/>
          <a:p>
            <a:pPr marL="285750" indent="-285750">
              <a:buFont typeface="Arial" panose="020B0604020202020204" pitchFamily="34" charset="0"/>
              <a:buChar char="•"/>
            </a:pPr>
            <a:r>
              <a:rPr lang="en-US" sz="2400" dirty="0"/>
              <a:t>1 x 1 Tile – 266:181 pixels</a:t>
            </a:r>
          </a:p>
          <a:p>
            <a:pPr marL="285750" indent="-285750">
              <a:buFont typeface="Arial" panose="020B0604020202020204" pitchFamily="34" charset="0"/>
              <a:buChar char="•"/>
            </a:pPr>
            <a:r>
              <a:rPr lang="en-US" sz="2400" dirty="0"/>
              <a:t>2 x 1 Tile – 540:181 pixels</a:t>
            </a:r>
          </a:p>
          <a:p>
            <a:pPr marL="285750" indent="-285750">
              <a:buFont typeface="Arial" panose="020B0604020202020204" pitchFamily="34" charset="0"/>
              <a:buChar char="•"/>
            </a:pPr>
            <a:r>
              <a:rPr lang="en-US" sz="2400" dirty="0"/>
              <a:t>3 x 1 Tile – 816:181 pixels</a:t>
            </a:r>
          </a:p>
        </p:txBody>
      </p:sp>
      <p:sp>
        <p:nvSpPr>
          <p:cNvPr id="11" name="Rectangle 10"/>
          <p:cNvSpPr/>
          <p:nvPr/>
        </p:nvSpPr>
        <p:spPr>
          <a:xfrm>
            <a:off x="431822" y="2236794"/>
            <a:ext cx="9952404" cy="2308324"/>
          </a:xfrm>
          <a:prstGeom prst="rect">
            <a:avLst/>
          </a:prstGeom>
        </p:spPr>
        <p:txBody>
          <a:bodyPr wrap="none">
            <a:spAutoFit/>
          </a:bodyPr>
          <a:lstStyle/>
          <a:p>
            <a:r>
              <a:rPr lang="en-US" sz="2400" b="1" u="sng" dirty="0">
                <a:latin typeface="+mj-lt"/>
              </a:rPr>
              <a:t>Rule of Thumb Formula:</a:t>
            </a:r>
          </a:p>
          <a:p>
            <a:br>
              <a:rPr lang="en-US" sz="2400" dirty="0">
                <a:latin typeface="+mj-lt"/>
              </a:rPr>
            </a:br>
            <a:endParaRPr lang="en-US" sz="2400" dirty="0">
              <a:latin typeface="+mj-lt"/>
            </a:endParaRPr>
          </a:p>
          <a:p>
            <a:pPr marL="285750" indent="-285750">
              <a:buFont typeface="Arial" panose="020B0604020202020204" pitchFamily="34" charset="0"/>
              <a:buChar char="•"/>
            </a:pPr>
            <a:r>
              <a:rPr lang="en-US" sz="2400" dirty="0"/>
              <a:t>Images Width = 266 * (Number of Tiles Wide)+ 8 (Number of Tiles Wide – 1)</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Image Height = 181 * (Number of Tiles High)+ 8 (Number of Tiles High– 1)  </a:t>
            </a:r>
          </a:p>
        </p:txBody>
      </p:sp>
      <p:sp>
        <p:nvSpPr>
          <p:cNvPr id="9" name="TextBox 8"/>
          <p:cNvSpPr txBox="1"/>
          <p:nvPr/>
        </p:nvSpPr>
        <p:spPr>
          <a:xfrm>
            <a:off x="355042" y="5983248"/>
            <a:ext cx="11436624"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Pro Tip: </a:t>
            </a:r>
            <a:r>
              <a:rPr lang="en-US" sz="2400" dirty="0">
                <a:gradFill>
                  <a:gsLst>
                    <a:gs pos="2917">
                      <a:schemeClr val="tx1"/>
                    </a:gs>
                    <a:gs pos="30000">
                      <a:schemeClr val="tx1"/>
                    </a:gs>
                  </a:gsLst>
                  <a:lin ang="5400000" scaled="0"/>
                </a:gradFill>
              </a:rPr>
              <a:t>Tile sizes don’t have to be exact, just proportional (i.e. 2.66” by 1.81”)</a:t>
            </a:r>
          </a:p>
        </p:txBody>
      </p:sp>
      <p:sp>
        <p:nvSpPr>
          <p:cNvPr id="2" name="Footer Placeholder 1">
            <a:extLst>
              <a:ext uri="{FF2B5EF4-FFF2-40B4-BE49-F238E27FC236}">
                <a16:creationId xmlns:a16="http://schemas.microsoft.com/office/drawing/2014/main" id="{EEC067CA-5375-4714-9638-70227893628A}"/>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8238442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Symbols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11271" y="2577955"/>
            <a:ext cx="11568298" cy="4170372"/>
          </a:xfrm>
          <a:prstGeom prst="rect">
            <a:avLst/>
          </a:prstGeom>
        </p:spPr>
        <p:txBody>
          <a:bodyPr wrap="square">
            <a:spAutoFit/>
          </a:bodyPr>
          <a:lstStyle/>
          <a:p>
            <a:r>
              <a:rPr lang="en-US" sz="2400" u="sng" dirty="0">
                <a:latin typeface="+mj-lt"/>
              </a:rPr>
              <a:t>Different Ways to Use Symbols </a:t>
            </a:r>
          </a:p>
          <a:p>
            <a:endParaRPr lang="en-US" sz="2400" dirty="0">
              <a:latin typeface="+mj-lt"/>
            </a:endParaRPr>
          </a:p>
          <a:p>
            <a:pPr marL="742950" lvl="1" indent="-285750">
              <a:spcBef>
                <a:spcPts val="600"/>
              </a:spcBef>
              <a:buFont typeface="Arial" panose="020B0604020202020204" pitchFamily="34" charset="0"/>
              <a:buChar char="•"/>
            </a:pPr>
            <a:r>
              <a:rPr lang="en-US" sz="2400" dirty="0"/>
              <a:t>Unicode Symbols - You can find Unicode symbols at </a:t>
            </a:r>
            <a:r>
              <a:rPr lang="en-US" sz="2400" dirty="0">
                <a:hlinkClick r:id="rId4" action="ppaction://hlinkfile"/>
              </a:rPr>
              <a:t>Unicode-table.com</a:t>
            </a:r>
            <a:r>
              <a:rPr lang="en-US" sz="2400" dirty="0"/>
              <a:t> or </a:t>
            </a:r>
            <a:r>
              <a:rPr lang="en-US" sz="2400" dirty="0">
                <a:hlinkClick r:id="rId5"/>
              </a:rPr>
              <a:t>Unicode.org</a:t>
            </a:r>
            <a:r>
              <a:rPr lang="en-US" sz="2400" dirty="0"/>
              <a:t> (need to convert hex to </a:t>
            </a:r>
            <a:r>
              <a:rPr lang="en-US" sz="2400" dirty="0" err="1"/>
              <a:t>dec</a:t>
            </a:r>
            <a:r>
              <a:rPr lang="en-US" sz="2400" dirty="0"/>
              <a:t>)</a:t>
            </a:r>
            <a:br>
              <a:rPr lang="en-US" sz="2400" dirty="0"/>
            </a:br>
            <a:r>
              <a:rPr lang="en-US" sz="2400" dirty="0"/>
              <a:t>  </a:t>
            </a:r>
            <a:br>
              <a:rPr lang="en-US" sz="2400" dirty="0"/>
            </a:br>
            <a:r>
              <a:rPr lang="en-US" sz="2400" dirty="0"/>
              <a:t>(rendered in Black/White)</a:t>
            </a:r>
          </a:p>
          <a:p>
            <a:pPr marL="742950" lvl="1" indent="-285750">
              <a:spcBef>
                <a:spcPts val="600"/>
              </a:spcBef>
              <a:buFont typeface="Arial" panose="020B0604020202020204" pitchFamily="34" charset="0"/>
              <a:buChar char="•"/>
            </a:pPr>
            <a:r>
              <a:rPr lang="en-US" sz="2400" dirty="0"/>
              <a:t>Locate the web page for the desired symbol</a:t>
            </a:r>
          </a:p>
          <a:p>
            <a:pPr marL="742950" lvl="1" indent="-285750">
              <a:spcBef>
                <a:spcPts val="600"/>
              </a:spcBef>
              <a:buFont typeface="Arial" panose="020B0604020202020204" pitchFamily="34" charset="0"/>
              <a:buChar char="•"/>
            </a:pPr>
            <a:r>
              <a:rPr lang="en-US" sz="2400" dirty="0"/>
              <a:t>Scroll down to see the “Your Browser” section</a:t>
            </a:r>
          </a:p>
          <a:p>
            <a:pPr marL="742950" lvl="1" indent="-285750">
              <a:spcBef>
                <a:spcPts val="600"/>
              </a:spcBef>
              <a:buFont typeface="Arial" panose="020B0604020202020204" pitchFamily="34" charset="0"/>
              <a:buChar char="•"/>
            </a:pPr>
            <a:r>
              <a:rPr lang="en-US" sz="2400" dirty="0"/>
              <a:t>Highlight the symbol and copy ( Ctrl+C )</a:t>
            </a:r>
          </a:p>
          <a:p>
            <a:pPr marL="742950" lvl="1" indent="-285750">
              <a:spcBef>
                <a:spcPts val="600"/>
              </a:spcBef>
              <a:buFont typeface="Arial" panose="020B0604020202020204" pitchFamily="34" charset="0"/>
              <a:buChar char="•"/>
            </a:pPr>
            <a:r>
              <a:rPr lang="en-US" sz="2400" dirty="0"/>
              <a:t>Paste ( Ctrl+V ) into the formula bar of your DAX</a:t>
            </a:r>
          </a:p>
        </p:txBody>
      </p:sp>
      <p:sp>
        <p:nvSpPr>
          <p:cNvPr id="3" name="Rectangle 2"/>
          <p:cNvSpPr/>
          <p:nvPr/>
        </p:nvSpPr>
        <p:spPr>
          <a:xfrm>
            <a:off x="355042" y="1771376"/>
            <a:ext cx="559769"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4" name="Rectangle 3"/>
          <p:cNvSpPr/>
          <p:nvPr/>
        </p:nvSpPr>
        <p:spPr>
          <a:xfrm>
            <a:off x="914811" y="1771376"/>
            <a:ext cx="692818"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5" name="Rectangle 4"/>
          <p:cNvSpPr/>
          <p:nvPr/>
        </p:nvSpPr>
        <p:spPr>
          <a:xfrm>
            <a:off x="1643933" y="1771376"/>
            <a:ext cx="62709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0" name="Rectangle 9"/>
          <p:cNvSpPr/>
          <p:nvPr/>
        </p:nvSpPr>
        <p:spPr>
          <a:xfrm>
            <a:off x="2343146" y="1771376"/>
            <a:ext cx="697627"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1" name="Rectangle 10"/>
          <p:cNvSpPr/>
          <p:nvPr/>
        </p:nvSpPr>
        <p:spPr>
          <a:xfrm>
            <a:off x="3112891" y="1771376"/>
            <a:ext cx="59503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2" name="Rectangle 11"/>
          <p:cNvSpPr/>
          <p:nvPr/>
        </p:nvSpPr>
        <p:spPr>
          <a:xfrm>
            <a:off x="3780044" y="1771376"/>
            <a:ext cx="553357"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3" name="Rectangle 12"/>
          <p:cNvSpPr/>
          <p:nvPr/>
        </p:nvSpPr>
        <p:spPr>
          <a:xfrm>
            <a:off x="4405519" y="1771376"/>
            <a:ext cx="612668"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sp>
        <p:nvSpPr>
          <p:cNvPr id="14" name="Rectangle 13"/>
          <p:cNvSpPr/>
          <p:nvPr/>
        </p:nvSpPr>
        <p:spPr>
          <a:xfrm>
            <a:off x="5090305" y="1771376"/>
            <a:ext cx="627095" cy="707886"/>
          </a:xfrm>
          <a:prstGeom prst="rect">
            <a:avLst/>
          </a:prstGeom>
        </p:spPr>
        <p:txBody>
          <a:bodyPr wrap="none">
            <a:spAutoFit/>
          </a:bodyPr>
          <a:lstStyle/>
          <a:p>
            <a:r>
              <a:rPr lang="en-US" sz="4000" dirty="0">
                <a:solidFill>
                  <a:srgbClr val="2C0E25"/>
                </a:solidFill>
                <a:latin typeface="Arial" panose="020B0604020202020204" pitchFamily="34" charset="0"/>
              </a:rPr>
              <a:t>◕</a:t>
            </a:r>
            <a:endParaRPr lang="en-US" sz="4000" dirty="0"/>
          </a:p>
        </p:txBody>
      </p:sp>
      <p:pic>
        <p:nvPicPr>
          <p:cNvPr id="15" name="Picture 14"/>
          <p:cNvPicPr>
            <a:picLocks noChangeAspect="1"/>
          </p:cNvPicPr>
          <p:nvPr/>
        </p:nvPicPr>
        <p:blipFill>
          <a:blip r:embed="rId6"/>
          <a:stretch>
            <a:fillRect/>
          </a:stretch>
        </p:blipFill>
        <p:spPr>
          <a:xfrm>
            <a:off x="8586933" y="5077825"/>
            <a:ext cx="3175163" cy="889046"/>
          </a:xfrm>
          <a:prstGeom prst="rect">
            <a:avLst/>
          </a:prstGeom>
        </p:spPr>
      </p:pic>
      <p:pic>
        <p:nvPicPr>
          <p:cNvPr id="16" name="Picture 15"/>
          <p:cNvPicPr>
            <a:picLocks noChangeAspect="1"/>
          </p:cNvPicPr>
          <p:nvPr/>
        </p:nvPicPr>
        <p:blipFill>
          <a:blip r:embed="rId7"/>
          <a:stretch>
            <a:fillRect/>
          </a:stretch>
        </p:blipFill>
        <p:spPr>
          <a:xfrm>
            <a:off x="8738274" y="1672683"/>
            <a:ext cx="2573514" cy="1153644"/>
          </a:xfrm>
          <a:prstGeom prst="rect">
            <a:avLst/>
          </a:prstGeom>
        </p:spPr>
      </p:pic>
      <p:sp>
        <p:nvSpPr>
          <p:cNvPr id="2" name="Footer Placeholder 1">
            <a:extLst>
              <a:ext uri="{FF2B5EF4-FFF2-40B4-BE49-F238E27FC236}">
                <a16:creationId xmlns:a16="http://schemas.microsoft.com/office/drawing/2014/main" id="{245EB30A-BC1E-42A3-8B6C-1453DE55D684}"/>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6426418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kern="0" dirty="0">
                <a:solidFill>
                  <a:prstClr val="black"/>
                </a:solidFill>
                <a:latin typeface="Segoe UI" panose="020B0502040204020203" pitchFamily="34" charset="0"/>
                <a:cs typeface="Segoe UI" panose="020B0502040204020203" pitchFamily="34" charset="0"/>
              </a:rPr>
              <a:t>KPIs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11271" y="1997384"/>
            <a:ext cx="11568298" cy="3724096"/>
          </a:xfrm>
          <a:prstGeom prst="rect">
            <a:avLst/>
          </a:prstGeom>
        </p:spPr>
        <p:txBody>
          <a:bodyPr wrap="square">
            <a:spAutoFit/>
          </a:bodyPr>
          <a:lstStyle/>
          <a:p>
            <a:r>
              <a:rPr lang="en-US" sz="2400" u="sng" dirty="0">
                <a:latin typeface="+mj-lt"/>
              </a:rPr>
              <a:t>Different Ways to Obtain/Use KPIs</a:t>
            </a:r>
          </a:p>
          <a:p>
            <a:endParaRPr lang="en-US" sz="2400" dirty="0">
              <a:latin typeface="+mj-lt"/>
            </a:endParaRPr>
          </a:p>
          <a:p>
            <a:pPr marL="742950" lvl="1" indent="-285750">
              <a:spcBef>
                <a:spcPts val="600"/>
              </a:spcBef>
              <a:buFont typeface="Arial" panose="020B0604020202020204" pitchFamily="34" charset="0"/>
              <a:buChar char="•"/>
            </a:pPr>
            <a:r>
              <a:rPr lang="en-US" sz="2400" dirty="0"/>
              <a:t>Use the KPI visualization in Power BI Desktop </a:t>
            </a:r>
          </a:p>
          <a:p>
            <a:pPr marL="742950" lvl="1" indent="-285750">
              <a:spcBef>
                <a:spcPts val="600"/>
              </a:spcBef>
              <a:buFont typeface="Arial" panose="020B0604020202020204" pitchFamily="34" charset="0"/>
              <a:buChar char="•"/>
            </a:pPr>
            <a:r>
              <a:rPr lang="en-US" sz="2400" dirty="0"/>
              <a:t>If you </a:t>
            </a:r>
            <a:r>
              <a:rPr lang="en-US" sz="2400" i="1" dirty="0"/>
              <a:t>import</a:t>
            </a:r>
            <a:r>
              <a:rPr lang="en-US" sz="2400" dirty="0"/>
              <a:t> an Excel data model with KPIs into Power BI Desktop, the KPIs will be maintained and render in color</a:t>
            </a:r>
          </a:p>
          <a:p>
            <a:pPr marL="742950" lvl="1" indent="-285750">
              <a:spcBef>
                <a:spcPts val="600"/>
              </a:spcBef>
              <a:buFont typeface="Arial" panose="020B0604020202020204" pitchFamily="34" charset="0"/>
              <a:buChar char="•"/>
            </a:pPr>
            <a:r>
              <a:rPr lang="en-US" sz="2400" dirty="0"/>
              <a:t>If you </a:t>
            </a:r>
            <a:r>
              <a:rPr lang="en-US" sz="2400" i="1" dirty="0"/>
              <a:t>connect</a:t>
            </a:r>
            <a:r>
              <a:rPr lang="en-US" sz="2400" dirty="0"/>
              <a:t> Power BI Desktop to either SSAS Multi-Dimensional or Tabular Model which contains KPIs, the KPIs will render in color in your visualizations</a:t>
            </a:r>
          </a:p>
          <a:p>
            <a:pPr marL="742950" lvl="1" indent="-285750">
              <a:spcBef>
                <a:spcPts val="600"/>
              </a:spcBef>
              <a:buFont typeface="Arial" panose="020B0604020202020204" pitchFamily="34" charset="0"/>
              <a:buChar char="•"/>
            </a:pPr>
            <a:r>
              <a:rPr lang="en-US" sz="2400" dirty="0"/>
              <a:t>In the Table Visual, use conditional formatting to set colors in a column then set the column width very small to only display the colors</a:t>
            </a:r>
          </a:p>
        </p:txBody>
      </p:sp>
      <p:pic>
        <p:nvPicPr>
          <p:cNvPr id="4" name="Picture 3"/>
          <p:cNvPicPr>
            <a:picLocks noChangeAspect="1"/>
          </p:cNvPicPr>
          <p:nvPr/>
        </p:nvPicPr>
        <p:blipFill>
          <a:blip r:embed="rId4"/>
          <a:stretch>
            <a:fillRect/>
          </a:stretch>
        </p:blipFill>
        <p:spPr>
          <a:xfrm>
            <a:off x="8096475" y="1381537"/>
            <a:ext cx="2482978" cy="1301817"/>
          </a:xfrm>
          <a:prstGeom prst="rect">
            <a:avLst/>
          </a:prstGeom>
        </p:spPr>
      </p:pic>
      <p:sp>
        <p:nvSpPr>
          <p:cNvPr id="2" name="Footer Placeholder 1">
            <a:extLst>
              <a:ext uri="{FF2B5EF4-FFF2-40B4-BE49-F238E27FC236}">
                <a16:creationId xmlns:a16="http://schemas.microsoft.com/office/drawing/2014/main" id="{34EFEE4B-AAE2-4D4C-A76B-E4867E9A539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413697168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normAutofit/>
          </a:bodyPr>
          <a:lstStyle/>
          <a:p>
            <a:r>
              <a:rPr lang="en-US" sz="6600" b="1" dirty="0">
                <a:solidFill>
                  <a:schemeClr val="tx1"/>
                </a:solidFill>
              </a:rPr>
              <a:t>Conceptual Pieces</a:t>
            </a:r>
          </a:p>
        </p:txBody>
      </p:sp>
    </p:spTree>
    <p:extLst>
      <p:ext uri="{BB962C8B-B14F-4D97-AF65-F5344CB8AC3E}">
        <p14:creationId xmlns:p14="http://schemas.microsoft.com/office/powerpoint/2010/main" val="379034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Report Layout “Hacks”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4" name="TextBox 13"/>
          <p:cNvSpPr txBox="1"/>
          <p:nvPr/>
        </p:nvSpPr>
        <p:spPr>
          <a:xfrm>
            <a:off x="0" y="1230748"/>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Can this be done in Power BI?</a:t>
            </a:r>
          </a:p>
        </p:txBody>
      </p:sp>
      <p:pic>
        <p:nvPicPr>
          <p:cNvPr id="5" name="Picture 4"/>
          <p:cNvPicPr>
            <a:picLocks noChangeAspect="1"/>
          </p:cNvPicPr>
          <p:nvPr/>
        </p:nvPicPr>
        <p:blipFill>
          <a:blip r:embed="rId4"/>
          <a:stretch>
            <a:fillRect/>
          </a:stretch>
        </p:blipFill>
        <p:spPr>
          <a:xfrm>
            <a:off x="2039005" y="2393840"/>
            <a:ext cx="8599841" cy="1660791"/>
          </a:xfrm>
          <a:prstGeom prst="rect">
            <a:avLst/>
          </a:prstGeom>
        </p:spPr>
      </p:pic>
      <p:sp>
        <p:nvSpPr>
          <p:cNvPr id="2" name="Footer Placeholder 1">
            <a:extLst>
              <a:ext uri="{FF2B5EF4-FFF2-40B4-BE49-F238E27FC236}">
                <a16:creationId xmlns:a16="http://schemas.microsoft.com/office/drawing/2014/main" id="{1DDD405E-3A60-4D1F-9EA2-33C1A87BAD62}"/>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896136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Bar charts as KPIs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2" name="Picture 1"/>
          <p:cNvPicPr>
            <a:picLocks noChangeAspect="1"/>
          </p:cNvPicPr>
          <p:nvPr/>
        </p:nvPicPr>
        <p:blipFill>
          <a:blip r:embed="rId4"/>
          <a:stretch>
            <a:fillRect/>
          </a:stretch>
        </p:blipFill>
        <p:spPr>
          <a:xfrm>
            <a:off x="2727325" y="2641877"/>
            <a:ext cx="2974976" cy="1487488"/>
          </a:xfrm>
          <a:prstGeom prst="rect">
            <a:avLst/>
          </a:prstGeom>
        </p:spPr>
      </p:pic>
      <p:pic>
        <p:nvPicPr>
          <p:cNvPr id="3" name="Picture 2"/>
          <p:cNvPicPr>
            <a:picLocks noChangeAspect="1"/>
          </p:cNvPicPr>
          <p:nvPr/>
        </p:nvPicPr>
        <p:blipFill>
          <a:blip r:embed="rId5"/>
          <a:stretch>
            <a:fillRect/>
          </a:stretch>
        </p:blipFill>
        <p:spPr>
          <a:xfrm>
            <a:off x="7083425" y="2641877"/>
            <a:ext cx="2974976" cy="1496219"/>
          </a:xfrm>
          <a:prstGeom prst="rect">
            <a:avLst/>
          </a:prstGeom>
        </p:spPr>
      </p:pic>
      <p:sp>
        <p:nvSpPr>
          <p:cNvPr id="4" name="Rectangle 3"/>
          <p:cNvSpPr/>
          <p:nvPr/>
        </p:nvSpPr>
        <p:spPr>
          <a:xfrm>
            <a:off x="3811734" y="4922624"/>
            <a:ext cx="4882683" cy="461665"/>
          </a:xfrm>
          <a:prstGeom prst="rect">
            <a:avLst/>
          </a:prstGeom>
        </p:spPr>
        <p:txBody>
          <a:bodyPr wrap="none">
            <a:spAutoFit/>
          </a:bodyPr>
          <a:lstStyle/>
          <a:p>
            <a:pPr algn="ctr"/>
            <a:r>
              <a:rPr lang="en-US" sz="2400" dirty="0">
                <a:gradFill>
                  <a:gsLst>
                    <a:gs pos="2917">
                      <a:schemeClr val="tx1"/>
                    </a:gs>
                    <a:gs pos="30000">
                      <a:schemeClr val="tx1"/>
                    </a:gs>
                  </a:gsLst>
                  <a:lin ang="5400000" scaled="0"/>
                </a:gradFill>
                <a:latin typeface="+mj-lt"/>
              </a:rPr>
              <a:t>You can do the same with Pie Charts</a:t>
            </a:r>
            <a:endParaRPr lang="en-US" sz="2400" dirty="0">
              <a:latin typeface="+mj-lt"/>
            </a:endParaRPr>
          </a:p>
        </p:txBody>
      </p:sp>
      <p:sp>
        <p:nvSpPr>
          <p:cNvPr id="5" name="Footer Placeholder 4">
            <a:extLst>
              <a:ext uri="{FF2B5EF4-FFF2-40B4-BE49-F238E27FC236}">
                <a16:creationId xmlns:a16="http://schemas.microsoft.com/office/drawing/2014/main" id="{1ACF9140-0A84-489B-B9B6-6ED6DDB3CC17}"/>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2767748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Spark Lines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2" name="Picture 1"/>
          <p:cNvPicPr>
            <a:picLocks noChangeAspect="1"/>
          </p:cNvPicPr>
          <p:nvPr/>
        </p:nvPicPr>
        <p:blipFill>
          <a:blip r:embed="rId4"/>
          <a:stretch>
            <a:fillRect/>
          </a:stretch>
        </p:blipFill>
        <p:spPr>
          <a:xfrm>
            <a:off x="795530" y="2404984"/>
            <a:ext cx="3032585" cy="1203378"/>
          </a:xfrm>
          <a:prstGeom prst="rect">
            <a:avLst/>
          </a:prstGeom>
        </p:spPr>
      </p:pic>
      <p:pic>
        <p:nvPicPr>
          <p:cNvPr id="3" name="Picture 2"/>
          <p:cNvPicPr>
            <a:picLocks noChangeAspect="1"/>
          </p:cNvPicPr>
          <p:nvPr/>
        </p:nvPicPr>
        <p:blipFill>
          <a:blip r:embed="rId5"/>
          <a:stretch>
            <a:fillRect/>
          </a:stretch>
        </p:blipFill>
        <p:spPr>
          <a:xfrm>
            <a:off x="4644287" y="2404984"/>
            <a:ext cx="3032585" cy="1195044"/>
          </a:xfrm>
          <a:prstGeom prst="rect">
            <a:avLst/>
          </a:prstGeom>
        </p:spPr>
      </p:pic>
      <p:sp>
        <p:nvSpPr>
          <p:cNvPr id="4" name="Rectangle 3"/>
          <p:cNvSpPr/>
          <p:nvPr/>
        </p:nvSpPr>
        <p:spPr>
          <a:xfrm>
            <a:off x="684395" y="3665887"/>
            <a:ext cx="3474985" cy="461665"/>
          </a:xfrm>
          <a:prstGeom prst="rect">
            <a:avLst/>
          </a:prstGeom>
        </p:spPr>
        <p:txBody>
          <a:bodyPr wrap="square">
            <a:spAutoFit/>
          </a:bodyPr>
          <a:lstStyle/>
          <a:p>
            <a:r>
              <a:rPr lang="en-US" sz="2400" dirty="0">
                <a:gradFill>
                  <a:gsLst>
                    <a:gs pos="2917">
                      <a:schemeClr val="tx1"/>
                    </a:gs>
                    <a:gs pos="30000">
                      <a:schemeClr val="tx1"/>
                    </a:gs>
                  </a:gsLst>
                  <a:lin ang="5400000" scaled="0"/>
                </a:gradFill>
                <a:latin typeface="+mj-lt"/>
              </a:rPr>
              <a:t>Spark line with Min, Max</a:t>
            </a:r>
            <a:endParaRPr lang="en-US" sz="2400" dirty="0">
              <a:latin typeface="+mj-lt"/>
            </a:endParaRPr>
          </a:p>
        </p:txBody>
      </p:sp>
      <p:sp>
        <p:nvSpPr>
          <p:cNvPr id="10" name="Rectangle 9"/>
          <p:cNvSpPr/>
          <p:nvPr/>
        </p:nvSpPr>
        <p:spPr>
          <a:xfrm>
            <a:off x="4774238" y="3665886"/>
            <a:ext cx="2772682" cy="461665"/>
          </a:xfrm>
          <a:prstGeom prst="rect">
            <a:avLst/>
          </a:prstGeom>
        </p:spPr>
        <p:txBody>
          <a:bodyPr wrap="none">
            <a:spAutoFit/>
          </a:bodyPr>
          <a:lstStyle/>
          <a:p>
            <a:r>
              <a:rPr lang="en-US" sz="2400" dirty="0">
                <a:gradFill>
                  <a:gsLst>
                    <a:gs pos="2917">
                      <a:schemeClr val="tx1"/>
                    </a:gs>
                    <a:gs pos="30000">
                      <a:schemeClr val="tx1"/>
                    </a:gs>
                  </a:gsLst>
                  <a:lin ang="5400000" scaled="0"/>
                </a:gradFill>
                <a:latin typeface="+mj-lt"/>
              </a:rPr>
              <a:t>YoY growth with +/-</a:t>
            </a:r>
            <a:endParaRPr lang="en-US" sz="2400" dirty="0">
              <a:latin typeface="+mj-lt"/>
            </a:endParaRPr>
          </a:p>
        </p:txBody>
      </p:sp>
      <p:sp>
        <p:nvSpPr>
          <p:cNvPr id="11" name="Rectangle 10"/>
          <p:cNvSpPr/>
          <p:nvPr/>
        </p:nvSpPr>
        <p:spPr>
          <a:xfrm>
            <a:off x="8909988" y="3665887"/>
            <a:ext cx="2113784" cy="461665"/>
          </a:xfrm>
          <a:prstGeom prst="rect">
            <a:avLst/>
          </a:prstGeom>
        </p:spPr>
        <p:txBody>
          <a:bodyPr wrap="none">
            <a:spAutoFit/>
          </a:bodyPr>
          <a:lstStyle/>
          <a:p>
            <a:r>
              <a:rPr lang="en-US" sz="2400" dirty="0">
                <a:gradFill>
                  <a:gsLst>
                    <a:gs pos="2917">
                      <a:schemeClr val="tx1"/>
                    </a:gs>
                    <a:gs pos="30000">
                      <a:schemeClr val="tx1"/>
                    </a:gs>
                  </a:gsLst>
                  <a:lin ang="5400000" scaled="0"/>
                </a:gradFill>
                <a:latin typeface="+mj-lt"/>
              </a:rPr>
              <a:t>Win loss charts</a:t>
            </a:r>
            <a:endParaRPr lang="en-US" sz="2400" dirty="0">
              <a:latin typeface="+mj-lt"/>
            </a:endParaRPr>
          </a:p>
        </p:txBody>
      </p:sp>
      <p:sp>
        <p:nvSpPr>
          <p:cNvPr id="12" name="Rectangle 11"/>
          <p:cNvSpPr/>
          <p:nvPr/>
        </p:nvSpPr>
        <p:spPr>
          <a:xfrm>
            <a:off x="2617279" y="4922328"/>
            <a:ext cx="7086600" cy="424732"/>
          </a:xfrm>
          <a:prstGeom prst="rect">
            <a:avLst/>
          </a:prstGeom>
        </p:spPr>
        <p:txBody>
          <a:bodyPr wrap="square">
            <a:spAutoFit/>
          </a:bodyPr>
          <a:lstStyle/>
          <a:p>
            <a:pPr algn="ctr">
              <a:lnSpc>
                <a:spcPct val="90000"/>
              </a:lnSpc>
              <a:spcAft>
                <a:spcPts val="600"/>
              </a:spcAft>
            </a:pPr>
            <a:r>
              <a:rPr lang="en-US" sz="2400" b="1" dirty="0">
                <a:gradFill>
                  <a:gsLst>
                    <a:gs pos="2917">
                      <a:schemeClr val="tx1"/>
                    </a:gs>
                    <a:gs pos="30000">
                      <a:schemeClr val="tx1"/>
                    </a:gs>
                  </a:gsLst>
                  <a:lin ang="5400000" scaled="0"/>
                </a:gradFill>
                <a:latin typeface="+mj-lt"/>
              </a:rPr>
              <a:t>How do you create these with Power BI?</a:t>
            </a:r>
          </a:p>
        </p:txBody>
      </p:sp>
      <p:pic>
        <p:nvPicPr>
          <p:cNvPr id="13" name="Picture 12"/>
          <p:cNvPicPr>
            <a:picLocks noChangeAspect="1"/>
          </p:cNvPicPr>
          <p:nvPr/>
        </p:nvPicPr>
        <p:blipFill rotWithShape="1">
          <a:blip r:embed="rId6"/>
          <a:srcRect l="1" r="2800"/>
          <a:stretch/>
        </p:blipFill>
        <p:spPr>
          <a:xfrm>
            <a:off x="8493045" y="2404984"/>
            <a:ext cx="2947671" cy="1217062"/>
          </a:xfrm>
          <a:prstGeom prst="rect">
            <a:avLst/>
          </a:prstGeom>
        </p:spPr>
      </p:pic>
      <p:sp>
        <p:nvSpPr>
          <p:cNvPr id="5" name="Footer Placeholder 4">
            <a:extLst>
              <a:ext uri="{FF2B5EF4-FFF2-40B4-BE49-F238E27FC236}">
                <a16:creationId xmlns:a16="http://schemas.microsoft.com/office/drawing/2014/main" id="{747DAC0B-16DF-44B1-A139-AA06BF026BF1}"/>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01326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Story Telling with Data</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6388541"/>
            <a:ext cx="4240263" cy="338554"/>
          </a:xfrm>
          <a:prstGeom prst="rect">
            <a:avLst/>
          </a:prstGeom>
        </p:spPr>
        <p:txBody>
          <a:bodyPr wrap="none">
            <a:spAutoFit/>
          </a:bodyPr>
          <a:lstStyle/>
          <a:p>
            <a:r>
              <a:rPr lang="en-US" sz="1600" b="1" dirty="0">
                <a:gradFill>
                  <a:gsLst>
                    <a:gs pos="1250">
                      <a:schemeClr val="tx1"/>
                    </a:gs>
                    <a:gs pos="100000">
                      <a:schemeClr val="tx1"/>
                    </a:gs>
                  </a:gsLst>
                  <a:lin ang="5400000" scaled="0"/>
                </a:gradFill>
                <a:latin typeface="+mj-lt"/>
              </a:rPr>
              <a:t>Source: Bureau of Labor Statistics | Nathan Yau </a:t>
            </a:r>
          </a:p>
        </p:txBody>
      </p:sp>
      <p:pic>
        <p:nvPicPr>
          <p:cNvPr id="5" name="Picture 4"/>
          <p:cNvPicPr>
            <a:picLocks noChangeAspect="1"/>
          </p:cNvPicPr>
          <p:nvPr/>
        </p:nvPicPr>
        <p:blipFill>
          <a:blip r:embed="rId4"/>
          <a:stretch>
            <a:fillRect/>
          </a:stretch>
        </p:blipFill>
        <p:spPr>
          <a:xfrm>
            <a:off x="355042" y="865680"/>
            <a:ext cx="5439830" cy="5429015"/>
          </a:xfrm>
          <a:prstGeom prst="rect">
            <a:avLst/>
          </a:prstGeom>
        </p:spPr>
      </p:pic>
      <p:sp>
        <p:nvSpPr>
          <p:cNvPr id="9" name="Title 1"/>
          <p:cNvSpPr txBox="1">
            <a:spLocks/>
          </p:cNvSpPr>
          <p:nvPr/>
        </p:nvSpPr>
        <p:spPr>
          <a:xfrm>
            <a:off x="6238217" y="2721862"/>
            <a:ext cx="3437682" cy="186459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800" b="1" dirty="0">
                <a:solidFill>
                  <a:schemeClr val="tx1"/>
                </a:solidFill>
              </a:rPr>
              <a:t>For a visual to work, they need to tell the story the author intended. </a:t>
            </a:r>
          </a:p>
        </p:txBody>
      </p:sp>
      <p:sp>
        <p:nvSpPr>
          <p:cNvPr id="3" name="Footer Placeholder 2">
            <a:extLst>
              <a:ext uri="{FF2B5EF4-FFF2-40B4-BE49-F238E27FC236}">
                <a16:creationId xmlns:a16="http://schemas.microsoft.com/office/drawing/2014/main" id="{7066FBCF-3AAE-4DB5-9470-21767305AC4F}"/>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703560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Hyperlinks and Images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2" name="Rectangle 11"/>
          <p:cNvSpPr/>
          <p:nvPr/>
        </p:nvSpPr>
        <p:spPr>
          <a:xfrm>
            <a:off x="2069002" y="5796052"/>
            <a:ext cx="7086600" cy="424732"/>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How do you create these with Power BI?</a:t>
            </a:r>
          </a:p>
        </p:txBody>
      </p:sp>
      <p:pic>
        <p:nvPicPr>
          <p:cNvPr id="4" name="Picture 3">
            <a:extLst>
              <a:ext uri="{FF2B5EF4-FFF2-40B4-BE49-F238E27FC236}">
                <a16:creationId xmlns:a16="http://schemas.microsoft.com/office/drawing/2014/main" id="{0A81ABF5-7428-413B-9152-044AEB6F1AE4}"/>
              </a:ext>
            </a:extLst>
          </p:cNvPr>
          <p:cNvPicPr>
            <a:picLocks noChangeAspect="1"/>
          </p:cNvPicPr>
          <p:nvPr/>
        </p:nvPicPr>
        <p:blipFill>
          <a:blip r:embed="rId4"/>
          <a:stretch>
            <a:fillRect/>
          </a:stretch>
        </p:blipFill>
        <p:spPr>
          <a:xfrm>
            <a:off x="941373" y="1638300"/>
            <a:ext cx="1974951" cy="3676839"/>
          </a:xfrm>
          <a:prstGeom prst="rect">
            <a:avLst/>
          </a:prstGeom>
        </p:spPr>
      </p:pic>
      <p:sp>
        <p:nvSpPr>
          <p:cNvPr id="10" name="Rectangle 9">
            <a:extLst>
              <a:ext uri="{FF2B5EF4-FFF2-40B4-BE49-F238E27FC236}">
                <a16:creationId xmlns:a16="http://schemas.microsoft.com/office/drawing/2014/main" id="{D6DE0450-B5C3-4541-A5D3-B74AD0C0CBA2}"/>
              </a:ext>
            </a:extLst>
          </p:cNvPr>
          <p:cNvSpPr/>
          <p:nvPr/>
        </p:nvSpPr>
        <p:spPr>
          <a:xfrm>
            <a:off x="5740013" y="1534881"/>
            <a:ext cx="6223822" cy="2677656"/>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Full path of the URL in a field</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Light" panose="020F0302020204030204"/>
              </a:rPr>
              <a:t>Modify the </a:t>
            </a:r>
            <a:r>
              <a:rPr lang="en-US" sz="2400" b="1" dirty="0">
                <a:solidFill>
                  <a:prstClr val="black"/>
                </a:solidFill>
                <a:latin typeface="Calibri Light" panose="020F0302020204030204"/>
              </a:rPr>
              <a:t>Data Category </a:t>
            </a:r>
            <a:r>
              <a:rPr lang="en-US" sz="2400" dirty="0">
                <a:solidFill>
                  <a:prstClr val="black"/>
                </a:solidFill>
                <a:latin typeface="Calibri Light" panose="020F0302020204030204"/>
              </a:rPr>
              <a:t>(modeling ribbon)</a:t>
            </a:r>
            <a:endParaRPr lang="en-US" sz="2400" b="1" dirty="0">
              <a:solidFill>
                <a:prstClr val="black"/>
              </a:solidFill>
              <a:latin typeface="Calibri Light" panose="020F0302020204030204"/>
            </a:endParaRPr>
          </a:p>
          <a:p>
            <a:pPr marL="800100" lvl="1" indent="-342900">
              <a:buFont typeface="Arial" panose="020B0604020202020204" pitchFamily="34" charset="0"/>
              <a:buChar char="•"/>
              <a:defRPr/>
            </a:pP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mn-cs"/>
              </a:rPr>
              <a:t>ImageURL</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 to see image</a:t>
            </a:r>
          </a:p>
          <a:p>
            <a:pPr marL="800100" lvl="1" indent="-342900">
              <a:buFont typeface="Arial" panose="020B0604020202020204" pitchFamily="34" charset="0"/>
              <a:buChar char="•"/>
              <a:defRPr/>
            </a:pPr>
            <a:r>
              <a:rPr kumimoji="0" lang="en-US" sz="2400" b="0" i="0" u="none" strike="noStrike" kern="1200" cap="none" spc="0" normalizeH="0" baseline="0" noProof="0" dirty="0" err="1">
                <a:ln>
                  <a:noFill/>
                </a:ln>
                <a:solidFill>
                  <a:prstClr val="black"/>
                </a:solidFill>
                <a:effectLst/>
                <a:uLnTx/>
                <a:uFillTx/>
                <a:latin typeface="Calibri Light" panose="020F0302020204030204"/>
                <a:ea typeface="+mn-ea"/>
                <a:cs typeface="+mn-cs"/>
              </a:rPr>
              <a:t>WebURL</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 to see Link Symbol</a:t>
            </a: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Light" panose="020F0302020204030204"/>
              </a:rPr>
              <a:t>Supports all link types displayed at left.</a:t>
            </a: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9" name="Picture 8" descr="A close up of a screen&#10;&#10;Description generated with high confidence">
            <a:extLst>
              <a:ext uri="{FF2B5EF4-FFF2-40B4-BE49-F238E27FC236}">
                <a16:creationId xmlns:a16="http://schemas.microsoft.com/office/drawing/2014/main" id="{846E57BF-704A-4E13-9F54-E25395825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266" y="2279035"/>
            <a:ext cx="962025" cy="2171700"/>
          </a:xfrm>
          <a:prstGeom prst="rect">
            <a:avLst/>
          </a:prstGeom>
        </p:spPr>
      </p:pic>
      <p:sp>
        <p:nvSpPr>
          <p:cNvPr id="2" name="Footer Placeholder 1">
            <a:extLst>
              <a:ext uri="{FF2B5EF4-FFF2-40B4-BE49-F238E27FC236}">
                <a16:creationId xmlns:a16="http://schemas.microsoft.com/office/drawing/2014/main" id="{262952FB-8F29-436B-9435-F23C9053DDBB}"/>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79942457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1098762"/>
          </a:xfrm>
        </p:spPr>
        <p:txBody>
          <a:bodyPr/>
          <a:lstStyle/>
          <a:p>
            <a:r>
              <a:rPr lang="en-US" sz="6600" b="1" dirty="0">
                <a:solidFill>
                  <a:schemeClr val="tx1"/>
                </a:solidFill>
              </a:rPr>
              <a:t>Final Thoughts</a:t>
            </a:r>
          </a:p>
        </p:txBody>
      </p:sp>
    </p:spTree>
    <p:extLst>
      <p:ext uri="{BB962C8B-B14F-4D97-AF65-F5344CB8AC3E}">
        <p14:creationId xmlns:p14="http://schemas.microsoft.com/office/powerpoint/2010/main" val="224786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Sample Business Questions for Agile Process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TextBox 1"/>
          <p:cNvSpPr txBox="1"/>
          <p:nvPr/>
        </p:nvSpPr>
        <p:spPr>
          <a:xfrm>
            <a:off x="355042" y="1191126"/>
            <a:ext cx="10882453" cy="5498432"/>
          </a:xfrm>
          <a:prstGeom prst="rect">
            <a:avLst/>
          </a:prstGeom>
          <a:noFill/>
        </p:spPr>
        <p:txBody>
          <a:bodyPr wrap="square" lIns="182880" tIns="146304" rIns="182880" bIns="146304" rtlCol="0">
            <a:noAutofit/>
          </a:bodyPr>
          <a:lstStyle/>
          <a:p>
            <a:pPr marL="342900" indent="-342900">
              <a:spcBef>
                <a:spcPts val="1200"/>
              </a:spcBef>
              <a:buFont typeface="+mj-lt"/>
              <a:buAutoNum type="arabicPeriod"/>
            </a:pPr>
            <a:r>
              <a:rPr lang="en-US" dirty="0"/>
              <a:t>What is my Total Sales for a Selected Year and Region?</a:t>
            </a:r>
          </a:p>
          <a:p>
            <a:pPr marL="342900" indent="-342900">
              <a:spcBef>
                <a:spcPts val="1200"/>
              </a:spcBef>
              <a:buFont typeface="+mj-lt"/>
              <a:buAutoNum type="arabicPeriod"/>
            </a:pPr>
            <a:r>
              <a:rPr lang="en-US" dirty="0"/>
              <a:t>How is my Total Sales doing Year Over Year?</a:t>
            </a:r>
          </a:p>
          <a:p>
            <a:pPr marL="342900" indent="-342900">
              <a:spcBef>
                <a:spcPts val="1200"/>
              </a:spcBef>
              <a:buFont typeface="+mj-lt"/>
              <a:buAutoNum type="arabicPeriod"/>
            </a:pPr>
            <a:r>
              <a:rPr lang="en-US" dirty="0"/>
              <a:t>How is Gross Profit for various States in my region?</a:t>
            </a:r>
          </a:p>
          <a:p>
            <a:pPr marL="342900" indent="-342900">
              <a:spcBef>
                <a:spcPts val="1200"/>
              </a:spcBef>
              <a:buFont typeface="+mj-lt"/>
              <a:buAutoNum type="arabicPeriod"/>
            </a:pPr>
            <a:r>
              <a:rPr lang="en-US" dirty="0"/>
              <a:t>How is my Sales doing by Channel, Device, Category for selected Year?</a:t>
            </a:r>
          </a:p>
          <a:p>
            <a:pPr marL="342900" indent="-342900">
              <a:spcBef>
                <a:spcPts val="1200"/>
              </a:spcBef>
              <a:buFont typeface="+mj-lt"/>
              <a:buAutoNum type="arabicPeriod"/>
            </a:pPr>
            <a:r>
              <a:rPr lang="en-US" dirty="0"/>
              <a:t>How is my Total Sales and YoY Growth for the region doing compared to other regions?</a:t>
            </a:r>
          </a:p>
          <a:p>
            <a:pPr marL="342900" indent="-342900">
              <a:spcBef>
                <a:spcPts val="1200"/>
              </a:spcBef>
              <a:buFont typeface="+mj-lt"/>
              <a:buAutoNum type="arabicPeriod"/>
            </a:pPr>
            <a:r>
              <a:rPr lang="en-US" dirty="0"/>
              <a:t>What is my Total Sales for selected Year, Month across Categories?</a:t>
            </a:r>
          </a:p>
          <a:p>
            <a:pPr marL="342900" indent="-342900">
              <a:spcBef>
                <a:spcPts val="1200"/>
              </a:spcBef>
              <a:buFont typeface="+mj-lt"/>
              <a:buAutoNum type="arabicPeriod"/>
            </a:pPr>
            <a:r>
              <a:rPr lang="en-US" dirty="0"/>
              <a:t>Which categories and performing best to worst by Total Sales ?</a:t>
            </a:r>
          </a:p>
          <a:p>
            <a:pPr marL="342900" indent="-342900">
              <a:spcBef>
                <a:spcPts val="1200"/>
              </a:spcBef>
              <a:buFont typeface="+mj-lt"/>
              <a:buAutoNum type="arabicPeriod"/>
            </a:pPr>
            <a:r>
              <a:rPr lang="en-US" dirty="0"/>
              <a:t>How is VTB, YoY, MoM for various categories which ones are doing good and bad?</a:t>
            </a:r>
          </a:p>
          <a:p>
            <a:pPr marL="342900" indent="-342900">
              <a:spcBef>
                <a:spcPts val="1200"/>
              </a:spcBef>
              <a:buFont typeface="+mj-lt"/>
              <a:buAutoNum type="arabicPeriod"/>
            </a:pPr>
            <a:r>
              <a:rPr lang="en-US" dirty="0"/>
              <a:t>How is my 12 month VTB trend for my categories?</a:t>
            </a:r>
          </a:p>
          <a:p>
            <a:pPr marL="342900" indent="-342900">
              <a:spcBef>
                <a:spcPts val="1200"/>
              </a:spcBef>
              <a:buFont typeface="+mj-lt"/>
              <a:buAutoNum type="arabicPeriod"/>
            </a:pPr>
            <a:r>
              <a:rPr lang="en-US" dirty="0"/>
              <a:t>How is my 1 month Avg Per Sale trend for my categories? What is the Min and Max </a:t>
            </a:r>
            <a:r>
              <a:rPr lang="en-US" dirty="0" err="1"/>
              <a:t>Avg</a:t>
            </a:r>
            <a:r>
              <a:rPr lang="en-US" dirty="0"/>
              <a:t> Per Sale?</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FF0548A9-A530-4934-AC04-940205657EAC}"/>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5463896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12775"/>
            <a:ext cx="10620375" cy="5437188"/>
          </a:xfrm>
          <a:prstGeom prst="rect">
            <a:avLst/>
          </a:prstGeom>
        </p:spPr>
        <p:txBody>
          <a:bodyPr>
            <a:normAutofit fontScale="25000" lnSpcReduction="20000"/>
          </a:bodyPr>
          <a:lstStyle/>
          <a:p>
            <a:pPr marL="244707" lvl="1" indent="0" defTabSz="665641">
              <a:buNone/>
            </a:pPr>
            <a:r>
              <a:rPr lang="en-US" sz="8000" i="1" dirty="0"/>
              <a:t>Contact Support </a:t>
            </a:r>
          </a:p>
          <a:p>
            <a:pPr marL="244707" lvl="1" indent="0" defTabSz="665641">
              <a:buNone/>
            </a:pPr>
            <a:r>
              <a:rPr lang="en-US" sz="5824" i="1" dirty="0"/>
              <a:t> 		</a:t>
            </a:r>
            <a:r>
              <a:rPr lang="en-US" sz="5600" i="1" dirty="0"/>
              <a:t>Report Errors, Issues – </a:t>
            </a:r>
            <a:r>
              <a:rPr lang="en-US" sz="5600" u="sng" dirty="0">
                <a:hlinkClick r:id="rId3"/>
              </a:rPr>
              <a:t>Support.PowerBI.com</a:t>
            </a:r>
            <a:endParaRPr lang="en-US" sz="5600" dirty="0">
              <a:solidFill>
                <a:prstClr val="black"/>
              </a:solidFill>
            </a:endParaRPr>
          </a:p>
          <a:p>
            <a:pPr marL="244707" lvl="1" indent="0" defTabSz="665641">
              <a:buNone/>
            </a:pPr>
            <a:r>
              <a:rPr lang="en-US" sz="8000" i="1" dirty="0"/>
              <a:t>Resources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5600" i="1" dirty="0">
                <a:hlinkClick r:id="rId4"/>
              </a:rPr>
              <a:t>Community.PowerBI.com</a:t>
            </a:r>
            <a:r>
              <a:rPr lang="en-US" sz="5600" i="1" dirty="0"/>
              <a:t> – Community Forum</a:t>
            </a:r>
          </a:p>
          <a:p>
            <a:pPr marL="1076788" lvl="1" indent="-832081" defTabSz="665641">
              <a:spcBef>
                <a:spcPts val="0"/>
              </a:spcBef>
              <a:spcAft>
                <a:spcPts val="600"/>
              </a:spcAft>
              <a:buFont typeface="Wingdings" panose="05000000000000000000" pitchFamily="2" charset="2"/>
              <a:buChar char="Ø"/>
            </a:pPr>
            <a:r>
              <a:rPr lang="en-US" sz="5600" i="1" dirty="0">
                <a:hlinkClick r:id="rId5"/>
              </a:rPr>
              <a:t>Report Theme Gallery </a:t>
            </a:r>
            <a:r>
              <a:rPr lang="en-US" sz="5600" i="1" dirty="0"/>
              <a:t>– A showcase for stunning report themes</a:t>
            </a:r>
          </a:p>
          <a:p>
            <a:pPr marL="1076788" lvl="1" indent="-832081" defTabSz="665641">
              <a:spcBef>
                <a:spcPts val="0"/>
              </a:spcBef>
              <a:spcAft>
                <a:spcPts val="600"/>
              </a:spcAft>
              <a:buFont typeface="Wingdings" panose="05000000000000000000" pitchFamily="2" charset="2"/>
              <a:buChar char="Ø"/>
            </a:pPr>
            <a:r>
              <a:rPr lang="en-US" sz="5600" i="1" dirty="0">
                <a:hlinkClick r:id="rId6"/>
              </a:rPr>
              <a:t>Data Stories Gallery </a:t>
            </a:r>
            <a:r>
              <a:rPr lang="en-US" sz="56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5600" i="1" dirty="0">
                <a:hlinkClick r:id="rId7"/>
              </a:rPr>
              <a:t>R-Visuals Gallery </a:t>
            </a:r>
            <a:r>
              <a:rPr lang="en-US" sz="56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5600" i="1" dirty="0">
                <a:hlinkClick r:id="rId8"/>
              </a:rPr>
              <a:t>Store.office.com</a:t>
            </a:r>
            <a:r>
              <a:rPr lang="en-US" sz="5600" i="1" dirty="0"/>
              <a:t> – Custom PBI visuals and R visuals you can download and use in your story</a:t>
            </a:r>
            <a:br>
              <a:rPr lang="en-US" sz="5600" i="1" dirty="0"/>
            </a:br>
            <a:endParaRPr lang="en-US" sz="5600" i="1" dirty="0"/>
          </a:p>
          <a:p>
            <a:pPr marL="1076788" lvl="1" indent="-832081" defTabSz="665641">
              <a:spcBef>
                <a:spcPts val="0"/>
              </a:spcBef>
              <a:spcAft>
                <a:spcPts val="600"/>
              </a:spcAft>
              <a:buFont typeface="Wingdings" panose="05000000000000000000" pitchFamily="2" charset="2"/>
              <a:buChar char="Ø"/>
            </a:pPr>
            <a:r>
              <a:rPr lang="en-US" sz="5600" i="1" dirty="0">
                <a:hlinkClick r:id="rId9"/>
              </a:rPr>
              <a:t>Power BI Blog </a:t>
            </a:r>
            <a:r>
              <a:rPr lang="en-US" sz="5600" i="1" dirty="0"/>
              <a:t>- weekly updates</a:t>
            </a:r>
          </a:p>
          <a:p>
            <a:pPr marL="1076788" lvl="1" indent="-832081" defTabSz="665641">
              <a:spcBef>
                <a:spcPts val="0"/>
              </a:spcBef>
              <a:spcAft>
                <a:spcPts val="600"/>
              </a:spcAft>
              <a:buFont typeface="Wingdings" panose="05000000000000000000" pitchFamily="2" charset="2"/>
              <a:buChar char="Ø"/>
            </a:pPr>
            <a:r>
              <a:rPr lang="en-US" sz="5600" i="1" dirty="0">
                <a:hlinkClick r:id="rId10"/>
              </a:rPr>
              <a:t>User Voice for Power BI </a:t>
            </a:r>
            <a:r>
              <a:rPr lang="en-US" sz="5600" i="1" dirty="0">
                <a:hlinkClick r:id="rId11"/>
              </a:rPr>
              <a:t>–</a:t>
            </a:r>
            <a:r>
              <a:rPr lang="en-US" sz="5600" i="1" dirty="0"/>
              <a:t> Vote on (or submit) your favorite new ideas for Power BI</a:t>
            </a:r>
            <a:endParaRPr lang="en-US" sz="5600" i="1" dirty="0">
              <a:hlinkClick r:id="rId11"/>
            </a:endParaRPr>
          </a:p>
          <a:p>
            <a:pPr marL="1076788" lvl="1" indent="-832081" defTabSz="665641">
              <a:spcBef>
                <a:spcPts val="0"/>
              </a:spcBef>
              <a:spcAft>
                <a:spcPts val="600"/>
              </a:spcAft>
              <a:buFont typeface="Wingdings" panose="05000000000000000000" pitchFamily="2" charset="2"/>
              <a:buChar char="Ø"/>
            </a:pPr>
            <a:r>
              <a:rPr lang="en-US" sz="5600" i="1" dirty="0" err="1">
                <a:hlinkClick r:id="rId11"/>
              </a:rPr>
              <a:t>Issues.PowerBI.Com</a:t>
            </a:r>
            <a:r>
              <a:rPr lang="en-US" sz="5600" i="1" dirty="0"/>
              <a:t> – log issues with the community</a:t>
            </a:r>
          </a:p>
          <a:p>
            <a:pPr marL="1076788" lvl="1" indent="-832081" defTabSz="665641">
              <a:spcBef>
                <a:spcPts val="0"/>
              </a:spcBef>
              <a:spcAft>
                <a:spcPts val="600"/>
              </a:spcAft>
              <a:buFont typeface="Wingdings" panose="05000000000000000000" pitchFamily="2" charset="2"/>
              <a:buChar char="Ø"/>
            </a:pPr>
            <a:r>
              <a:rPr lang="en-US" sz="5600" i="1" dirty="0">
                <a:hlinkClick r:id="rId12"/>
              </a:rPr>
              <a:t>Whitepaper</a:t>
            </a:r>
            <a:r>
              <a:rPr lang="en-US" sz="5600" i="1" dirty="0"/>
              <a:t> - Creating an Enterprise Class Dashboard Solution with Power BI</a:t>
            </a:r>
            <a:endParaRPr lang="en-US" sz="5600" i="1" dirty="0">
              <a:hlinkClick r:id="" action="ppaction://noaction"/>
            </a:endParaRPr>
          </a:p>
          <a:p>
            <a:pPr marL="1076788" lvl="1" indent="-832081" defTabSz="665641">
              <a:spcBef>
                <a:spcPts val="0"/>
              </a:spcBef>
              <a:spcAft>
                <a:spcPts val="600"/>
              </a:spcAft>
              <a:buFont typeface="Wingdings" panose="05000000000000000000" pitchFamily="2" charset="2"/>
              <a:buChar char="Ø"/>
            </a:pPr>
            <a:r>
              <a:rPr lang="en-US" sz="5600" i="1" dirty="0">
                <a:hlinkClick r:id="" action="ppaction://noaction"/>
              </a:rPr>
              <a:t>Guided Learning</a:t>
            </a:r>
            <a:r>
              <a:rPr lang="en-US" sz="5600" i="1" dirty="0"/>
              <a:t> Self Service Power BI training</a:t>
            </a:r>
            <a:br>
              <a:rPr lang="en-US" sz="5600" i="1" dirty="0"/>
            </a:br>
            <a:endParaRPr lang="en-US" sz="5600" i="1" dirty="0"/>
          </a:p>
          <a:p>
            <a:pPr marL="1076788" lvl="1" indent="-832081" defTabSz="665641">
              <a:lnSpc>
                <a:spcPct val="120000"/>
              </a:lnSpc>
              <a:spcBef>
                <a:spcPts val="0"/>
              </a:spcBef>
              <a:buFont typeface="Wingdings" panose="05000000000000000000" pitchFamily="2" charset="2"/>
              <a:buChar char="Ø"/>
            </a:pPr>
            <a:r>
              <a:rPr lang="en-US" sz="5600" i="1" dirty="0">
                <a:hlinkClick r:id="rId13"/>
              </a:rPr>
              <a:t>DAX Formula Language</a:t>
            </a:r>
            <a:r>
              <a:rPr lang="en-US" sz="5600" i="1" dirty="0">
                <a:hlinkClick r:id="rId14"/>
              </a:rPr>
              <a:t> </a:t>
            </a:r>
            <a:r>
              <a:rPr lang="en-US" sz="5600" i="1" dirty="0"/>
              <a:t>– syntax for DAX</a:t>
            </a:r>
          </a:p>
          <a:p>
            <a:pPr marL="1076788" lvl="1" indent="-832081" defTabSz="665641">
              <a:lnSpc>
                <a:spcPct val="120000"/>
              </a:lnSpc>
              <a:spcBef>
                <a:spcPts val="0"/>
              </a:spcBef>
              <a:buFont typeface="Wingdings" panose="05000000000000000000" pitchFamily="2" charset="2"/>
              <a:buChar char="Ø"/>
            </a:pPr>
            <a:r>
              <a:rPr lang="en-US" sz="5600" i="1" dirty="0">
                <a:hlinkClick r:id="rId15"/>
              </a:rPr>
              <a:t>DAX Patterns </a:t>
            </a:r>
            <a:r>
              <a:rPr lang="en-US" sz="5600" i="1" dirty="0"/>
              <a:t>– Great website to learn new patterns for the DAX Language</a:t>
            </a:r>
            <a:endParaRPr lang="en-US" sz="5600" i="1" dirty="0">
              <a:hlinkClick r:id="" action="ppaction://noaction"/>
            </a:endParaRPr>
          </a:p>
          <a:p>
            <a:pPr marL="1076788" lvl="1" indent="-832081" defTabSz="665641">
              <a:lnSpc>
                <a:spcPct val="120000"/>
              </a:lnSpc>
              <a:spcBef>
                <a:spcPts val="0"/>
              </a:spcBef>
              <a:buFont typeface="Wingdings" panose="05000000000000000000" pitchFamily="2" charset="2"/>
              <a:buChar char="Ø"/>
            </a:pPr>
            <a:r>
              <a:rPr lang="en-US" sz="5600" i="1" dirty="0">
                <a:hlinkClick r:id="" action="ppaction://noaction"/>
              </a:rPr>
              <a:t>Power </a:t>
            </a:r>
            <a:r>
              <a:rPr lang="en-US" sz="5600" i="1" dirty="0">
                <a:hlinkClick r:id="rId16"/>
              </a:rPr>
              <a:t>Query Formula Language </a:t>
            </a:r>
            <a:r>
              <a:rPr lang="en-US" sz="5600" i="1" dirty="0"/>
              <a:t>– syntax for the “Query” language</a:t>
            </a:r>
          </a:p>
          <a:p>
            <a:pPr marL="1076788" lvl="1" indent="-832081" defTabSz="665641">
              <a:lnSpc>
                <a:spcPct val="120000"/>
              </a:lnSpc>
              <a:spcBef>
                <a:spcPts val="0"/>
              </a:spcBef>
              <a:buFont typeface="Wingdings" panose="05000000000000000000" pitchFamily="2" charset="2"/>
              <a:buChar char="Ø"/>
            </a:pPr>
            <a:r>
              <a:rPr lang="en-US" sz="5600" i="1" dirty="0">
                <a:hlinkClick r:id="rId17"/>
              </a:rPr>
              <a:t>Paletton.com</a:t>
            </a:r>
            <a:r>
              <a:rPr lang="en-US" sz="5600" i="1" dirty="0"/>
              <a:t> – a color scheme generator</a:t>
            </a:r>
          </a:p>
          <a:p>
            <a:pPr marL="1076788" lvl="1" indent="-832081" defTabSz="665641">
              <a:lnSpc>
                <a:spcPct val="120000"/>
              </a:lnSpc>
              <a:spcBef>
                <a:spcPts val="0"/>
              </a:spcBef>
              <a:buFont typeface="Wingdings" panose="05000000000000000000" pitchFamily="2" charset="2"/>
              <a:buChar char="Ø"/>
            </a:pPr>
            <a:r>
              <a:rPr lang="en-US" sz="5600" i="1" dirty="0">
                <a:hlinkClick r:id="rId18"/>
              </a:rPr>
              <a:t>https://unicode-table.com/en/</a:t>
            </a:r>
            <a:r>
              <a:rPr lang="en-US" sz="5600" i="1" dirty="0"/>
              <a:t> – Unicode Character Table</a:t>
            </a:r>
          </a:p>
          <a:p>
            <a:pPr marL="1076788" lvl="1" indent="-832081" defTabSz="665641">
              <a:lnSpc>
                <a:spcPct val="120000"/>
              </a:lnSpc>
              <a:spcBef>
                <a:spcPts val="0"/>
              </a:spcBef>
              <a:buFont typeface="Wingdings" panose="05000000000000000000" pitchFamily="2" charset="2"/>
              <a:buChar char="Ø"/>
            </a:pPr>
            <a:r>
              <a:rPr lang="en-US" sz="5600" i="1" dirty="0">
                <a:hlinkClick r:id="rId19"/>
              </a:rPr>
              <a:t>Theme Generator</a:t>
            </a:r>
            <a:endParaRPr lang="en-US" sz="5600" i="1" dirty="0"/>
          </a:p>
          <a:p>
            <a:pPr marL="1076788" lvl="1" indent="-832081" defTabSz="665641">
              <a:lnSpc>
                <a:spcPct val="120000"/>
              </a:lnSpc>
              <a:spcBef>
                <a:spcPts val="0"/>
              </a:spcBef>
              <a:buFont typeface="Wingdings" panose="05000000000000000000" pitchFamily="2" charset="2"/>
              <a:buChar char="Ø"/>
            </a:pPr>
            <a:r>
              <a:rPr lang="en-US" sz="5600" i="1" dirty="0">
                <a:hlinkClick r:id="rId20"/>
              </a:rPr>
              <a:t>Contrast Analyzer</a:t>
            </a:r>
            <a:r>
              <a:rPr lang="en-US" sz="5600" i="1" dirty="0"/>
              <a:t>: a tool that creates a “lens” to show how people with different visual disabilities might see your reports</a:t>
            </a:r>
          </a:p>
          <a:p>
            <a:pPr marL="1076788" lvl="1" indent="-832081" defTabSz="665641">
              <a:lnSpc>
                <a:spcPct val="120000"/>
              </a:lnSpc>
              <a:spcBef>
                <a:spcPts val="0"/>
              </a:spcBef>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marL="0" marR="0" lvl="0" indent="0" defTabSz="665665" eaLnBrk="1" fontAlgn="auto" latinLnBrk="0" hangingPunct="1">
              <a:lnSpc>
                <a:spcPct val="100000"/>
              </a:lnSpc>
              <a:spcBef>
                <a:spcPts val="0"/>
              </a:spcBef>
              <a:spcAft>
                <a:spcPts val="0"/>
              </a:spcAft>
              <a:buClrTx/>
              <a:buSzTx/>
              <a:buFontTx/>
              <a:buNone/>
              <a:tabLst/>
              <a:defRPr/>
            </a:pPr>
            <a:r>
              <a:rPr kumimoji="0" lang="en-US" sz="1310" b="0" i="0" u="none" strike="noStrike" kern="0" cap="none" spc="0" normalizeH="0" baseline="0" noProof="0" dirty="0">
                <a:ln>
                  <a:noFill/>
                </a:ln>
                <a:solidFill>
                  <a:srgbClr val="1F497D"/>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310" b="0" i="0" u="none" strike="noStrike" kern="0" cap="none" spc="0" normalizeH="0" baseline="0" noProof="0" dirty="0">
              <a:ln>
                <a:noFill/>
              </a:ln>
              <a:solidFill>
                <a:prstClr val="black"/>
              </a:solidFill>
              <a:effectLst/>
              <a:uLnTx/>
              <a:uFillTx/>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9" name="TextBox 8"/>
          <p:cNvSpPr txBox="1"/>
          <p:nvPr/>
        </p:nvSpPr>
        <p:spPr>
          <a:xfrm>
            <a:off x="468150" y="-22585"/>
            <a:ext cx="11241596" cy="581249"/>
          </a:xfrm>
          <a:prstGeom prst="rect">
            <a:avLst/>
          </a:prstGeom>
          <a:noFill/>
        </p:spPr>
        <p:txBody>
          <a:bodyPr wrap="square" rtlCol="0">
            <a:spAutoFit/>
          </a:bodyPr>
          <a:lstStyle/>
          <a:p>
            <a:pPr marL="0" marR="0" lvl="0" indent="0" defTabSz="806712" eaLnBrk="1" fontAlgn="auto" latinLnBrk="0" hangingPunct="1">
              <a:lnSpc>
                <a:spcPct val="100000"/>
              </a:lnSpc>
              <a:spcBef>
                <a:spcPts val="0"/>
              </a:spcBef>
              <a:spcAft>
                <a:spcPts val="0"/>
              </a:spcAft>
              <a:buClrTx/>
              <a:buSzTx/>
              <a:buFontTx/>
              <a:buNone/>
              <a:tabLst/>
              <a:defRPr/>
            </a:pPr>
            <a:r>
              <a:rPr kumimoji="0" lang="en-US" sz="3177"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21"/>
          <a:stretch>
            <a:fillRect/>
          </a:stretch>
        </p:blipFill>
        <p:spPr>
          <a:xfrm>
            <a:off x="10670597" y="143052"/>
            <a:ext cx="1156433" cy="358383"/>
          </a:xfrm>
          <a:prstGeom prst="rect">
            <a:avLst/>
          </a:prstGeom>
        </p:spPr>
      </p:pic>
      <p:sp>
        <p:nvSpPr>
          <p:cNvPr id="16" name="Rectangle 15"/>
          <p:cNvSpPr/>
          <p:nvPr/>
        </p:nvSpPr>
        <p:spPr>
          <a:xfrm>
            <a:off x="14559" y="6049773"/>
            <a:ext cx="12177441" cy="80042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Title 1"/>
          <p:cNvSpPr txBox="1">
            <a:spLocks/>
          </p:cNvSpPr>
          <p:nvPr/>
        </p:nvSpPr>
        <p:spPr>
          <a:xfrm>
            <a:off x="14559" y="6049773"/>
            <a:ext cx="12177441" cy="501193"/>
          </a:xfrm>
          <a:prstGeom prst="rect">
            <a:avLst/>
          </a:prstGeom>
        </p:spPr>
        <p:txBody>
          <a:bodyPr vert="horz" lIns="80682" tIns="40341" rIns="80682" bIns="40341" rtlCol="0" anchor="ctr">
            <a:normAutofit fontScale="97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005840">
              <a:lnSpc>
                <a:spcPct val="90000"/>
              </a:lnSpc>
              <a:spcBef>
                <a:spcPct val="0"/>
              </a:spcBef>
              <a:spcAft>
                <a:spcPts val="600"/>
              </a:spcAft>
              <a:defRPr/>
            </a:pPr>
            <a:r>
              <a:rPr kumimoji="0" lang="en-US" sz="1400" b="1" i="1" u="none" strike="noStrike" kern="1200" cap="none" spc="0" normalizeH="0" baseline="0" noProof="0" dirty="0">
                <a:ln>
                  <a:noFill/>
                </a:ln>
                <a:solidFill>
                  <a:srgbClr val="505050"/>
                </a:solidFill>
                <a:effectLst/>
                <a:uLnTx/>
                <a:uFillTx/>
                <a:latin typeface="Segoe UI"/>
                <a:ea typeface="+mj-ea"/>
                <a:cs typeface="+mj-cs"/>
              </a:rPr>
              <a:t>Instructors:  	</a:t>
            </a:r>
            <a:endParaRPr lang="en-US" sz="1400" b="1" i="1" dirty="0">
              <a:solidFill>
                <a:srgbClr val="505050"/>
              </a:solidFill>
            </a:endParaRPr>
          </a:p>
        </p:txBody>
      </p:sp>
    </p:spTree>
    <p:extLst>
      <p:ext uri="{BB962C8B-B14F-4D97-AF65-F5344CB8AC3E}">
        <p14:creationId xmlns:p14="http://schemas.microsoft.com/office/powerpoint/2010/main" val="4091772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1267232" cy="1098762"/>
          </a:xfrm>
        </p:spPr>
        <p:txBody>
          <a:bodyPr/>
          <a:lstStyle/>
          <a:p>
            <a:r>
              <a:rPr lang="en-US" sz="6600" b="1" dirty="0">
                <a:solidFill>
                  <a:schemeClr val="tx1"/>
                </a:solidFill>
              </a:rPr>
              <a:t>Questions?</a:t>
            </a:r>
          </a:p>
        </p:txBody>
      </p:sp>
      <p:sp>
        <p:nvSpPr>
          <p:cNvPr id="4" name="TextBox 3">
            <a:extLst>
              <a:ext uri="{FF2B5EF4-FFF2-40B4-BE49-F238E27FC236}">
                <a16:creationId xmlns:a16="http://schemas.microsoft.com/office/drawing/2014/main" id="{E152F9C6-3B54-4C72-A10F-5A8D1889AC6D}"/>
              </a:ext>
            </a:extLst>
          </p:cNvPr>
          <p:cNvSpPr txBox="1"/>
          <p:nvPr/>
        </p:nvSpPr>
        <p:spPr>
          <a:xfrm>
            <a:off x="269239" y="3429000"/>
            <a:ext cx="3659316" cy="954107"/>
          </a:xfrm>
          <a:prstGeom prst="rect">
            <a:avLst/>
          </a:prstGeom>
          <a:noFill/>
        </p:spPr>
        <p:txBody>
          <a:bodyPr wrap="square" rtlCol="0">
            <a:spAutoFit/>
          </a:bodyPr>
          <a:lstStyle/>
          <a:p>
            <a:r>
              <a:rPr lang="en-US" sz="2000" dirty="0"/>
              <a:t>Hobbs</a:t>
            </a:r>
          </a:p>
          <a:p>
            <a:r>
              <a:rPr lang="en-US" sz="2000" dirty="0">
                <a:solidFill>
                  <a:schemeClr val="tx1">
                    <a:lumMod val="50000"/>
                    <a:lumOff val="50000"/>
                  </a:schemeClr>
                </a:solidFill>
              </a:rPr>
              <a:t>Digital Insights Consultant</a:t>
            </a:r>
          </a:p>
          <a:p>
            <a:r>
              <a:rPr lang="en-US" sz="1600" u="sng" dirty="0">
                <a:solidFill>
                  <a:srgbClr val="0071C7"/>
                </a:solidFill>
              </a:rPr>
              <a:t>jhobbs@valorem.com</a:t>
            </a:r>
          </a:p>
        </p:txBody>
      </p:sp>
    </p:spTree>
    <p:extLst>
      <p:ext uri="{BB962C8B-B14F-4D97-AF65-F5344CB8AC3E}">
        <p14:creationId xmlns:p14="http://schemas.microsoft.com/office/powerpoint/2010/main" val="102213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Story Telling with Data</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762715" y="6474294"/>
            <a:ext cx="403334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Image Source: </a:t>
            </a: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http://img.youtube.com/vi/jbkSRLYSojo/0.jpg</a:t>
            </a:r>
            <a:endParaRPr kumimoji="0" lang="en-US" sz="12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5" name="Picture 4" descr="to Open Culture for the first video. This post originally appeared ...">
            <a:hlinkClick r:id="rId4"/>
          </p:cNvPr>
          <p:cNvPicPr>
            <a:picLocks noChangeAspect="1"/>
          </p:cNvPicPr>
          <p:nvPr/>
        </p:nvPicPr>
        <p:blipFill rotWithShape="1">
          <a:blip r:embed="rId5">
            <a:extLst>
              <a:ext uri="{28A0092B-C50C-407E-A947-70E740481C1C}">
                <a14:useLocalDpi xmlns:a14="http://schemas.microsoft.com/office/drawing/2010/main" val="0"/>
              </a:ext>
            </a:extLst>
          </a:blip>
          <a:srcRect t="11492" b="12089"/>
          <a:stretch/>
        </p:blipFill>
        <p:spPr>
          <a:xfrm>
            <a:off x="1507474" y="955065"/>
            <a:ext cx="9177051" cy="5259684"/>
          </a:xfrm>
          <a:prstGeom prst="rect">
            <a:avLst/>
          </a:prstGeom>
        </p:spPr>
      </p:pic>
      <p:sp>
        <p:nvSpPr>
          <p:cNvPr id="9" name="Rectangle 8"/>
          <p:cNvSpPr/>
          <p:nvPr/>
        </p:nvSpPr>
        <p:spPr>
          <a:xfrm>
            <a:off x="7254656" y="6455144"/>
            <a:ext cx="49364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Source: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The Gap minder foundation, BBC, Youtube.com</a:t>
            </a:r>
            <a:endParaRPr kumimoji="0" lang="en-US" sz="16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Footer Placeholder 2">
            <a:extLst>
              <a:ext uri="{FF2B5EF4-FFF2-40B4-BE49-F238E27FC236}">
                <a16:creationId xmlns:a16="http://schemas.microsoft.com/office/drawing/2014/main" id="{8CBB9B47-2D9A-4BF9-A0E2-5EA36CC69730}"/>
              </a:ext>
            </a:extLst>
          </p:cNvPr>
          <p:cNvSpPr>
            <a:spLocks noGrp="1"/>
          </p:cNvSpPr>
          <p:nvPr>
            <p:ph type="ftr" sz="quarter" idx="3"/>
          </p:nvPr>
        </p:nvSpPr>
        <p:spPr/>
        <p:txBody>
          <a:bodyPr/>
          <a:lstStyle/>
          <a:p>
            <a:r>
              <a:rPr lang="en-US">
                <a:solidFill>
                  <a:prstClr val="black">
                    <a:tint val="75000"/>
                  </a:prstClr>
                </a:solidFill>
              </a:rPr>
              <a:t>© 2017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62980330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9EBC4DA8-FFD7-4D05-A6F1-B924D1CD8C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43F0509-9197-4F66-BE77-8B1847B37DE2}">
  <ds:schemaRefs>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8291</Words>
  <Application>Microsoft Office PowerPoint</Application>
  <PresentationFormat>Widescreen</PresentationFormat>
  <Paragraphs>1015</Paragraphs>
  <Slides>84</Slides>
  <Notes>84</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9" baseType="lpstr">
      <vt:lpstr>Arial</vt:lpstr>
      <vt:lpstr>Calibri</vt:lpstr>
      <vt:lpstr>Calibri Light</vt:lpstr>
      <vt:lpstr>Comic Sans MS</vt:lpstr>
      <vt:lpstr>Courier New</vt:lpstr>
      <vt:lpstr>Georgia</vt:lpstr>
      <vt:lpstr>Segoe UI</vt:lpstr>
      <vt:lpstr>Segoe UI Light</vt:lpstr>
      <vt:lpstr>Segoe UI Semibold</vt:lpstr>
      <vt:lpstr>segoe-ui_bold</vt:lpstr>
      <vt:lpstr>segoe-ui_normal</vt:lpstr>
      <vt:lpstr>wf_segoe-ui_light</vt:lpstr>
      <vt:lpstr>Wingdings</vt:lpstr>
      <vt:lpstr>Office Theme</vt:lpstr>
      <vt:lpstr>think-cell Slide</vt:lpstr>
      <vt:lpstr>PowerPoint Presentation</vt:lpstr>
      <vt:lpstr>PowerPoint Presentation</vt:lpstr>
      <vt:lpstr>Agenda</vt:lpstr>
      <vt:lpstr>PowerPoint Presentation</vt:lpstr>
      <vt:lpstr>PowerPoint Presentation</vt:lpstr>
      <vt:lpstr>Today’s world is filled with Data </vt:lpstr>
      <vt:lpstr>We see reports everyday that all have the same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 the Iconic Memory – Mute the background noise</vt:lpstr>
      <vt:lpstr>PowerPoint Presentation</vt:lpstr>
      <vt:lpstr>PowerPoint Presentation</vt:lpstr>
      <vt:lpstr>PowerPoint Presentation</vt:lpstr>
      <vt:lpstr>PowerPoint Presentation</vt:lpstr>
      <vt:lpstr>Proximity &amp; Similarity</vt:lpstr>
      <vt:lpstr>Continuity</vt:lpstr>
      <vt:lpstr>Figure &amp; Ground</vt:lpstr>
      <vt:lpstr>Enclosure &amp; Symmetry</vt:lpstr>
      <vt:lpstr>PowerPoint Presentation</vt:lpstr>
      <vt:lpstr>PowerPoint Presentation</vt:lpstr>
      <vt:lpstr>Sparking Long Term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Custom Visual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cp:revision>
  <dcterms:created xsi:type="dcterms:W3CDTF">2015-04-15T05:50:26Z</dcterms:created>
  <dcterms:modified xsi:type="dcterms:W3CDTF">2020-06-24T21:36:03Z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f42aa342-8706-4288-bd11-ebb85995028c_Enabled">
    <vt:lpwstr>True</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Ref">
    <vt:lpwstr>https://api.informationprotection.azure.com/api/72f988bf-86f1-41af-91ab-2d7cd011db47</vt:lpwstr>
  </property>
  <property fmtid="{D5CDD505-2E9C-101B-9397-08002B2CF9AE}" pid="10" name="MSIP_Label_f42aa342-8706-4288-bd11-ebb85995028c_SetBy">
    <vt:lpwstr>v-barran@microsoft.com</vt:lpwstr>
  </property>
  <property fmtid="{D5CDD505-2E9C-101B-9397-08002B2CF9AE}" pid="11" name="MSIP_Label_f42aa342-8706-4288-bd11-ebb85995028c_SetDate">
    <vt:lpwstr>2017-03-21T19:20:30.5081591-07:00</vt:lpwstr>
  </property>
  <property fmtid="{D5CDD505-2E9C-101B-9397-08002B2CF9AE}" pid="12" name="MSIP_Label_f42aa342-8706-4288-bd11-ebb85995028c_Name">
    <vt:lpwstr>General</vt:lpwstr>
  </property>
  <property fmtid="{D5CDD505-2E9C-101B-9397-08002B2CF9AE}" pid="13" name="MSIP_Label_f42aa342-8706-4288-bd11-ebb85995028c_Application">
    <vt:lpwstr>Microsoft Azure Information Protection</vt:lpwstr>
  </property>
  <property fmtid="{D5CDD505-2E9C-101B-9397-08002B2CF9AE}" pid="14" name="MSIP_Label_f42aa342-8706-4288-bd11-ebb85995028c_Extended_MSFT_Method">
    <vt:lpwstr>Automatic</vt:lpwstr>
  </property>
  <property fmtid="{D5CDD505-2E9C-101B-9397-08002B2CF9AE}" pid="15" name="Sensitivity">
    <vt:lpwstr>General</vt:lpwstr>
  </property>
  <property fmtid="{D5CDD505-2E9C-101B-9397-08002B2CF9AE}" pid="16" name="Tfs.IsStoryboard">
    <vt:bool>true</vt:bool>
  </property>
</Properties>
</file>